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325" r:id="rId7"/>
    <p:sldId id="262" r:id="rId8"/>
    <p:sldId id="263" r:id="rId9"/>
    <p:sldId id="264" r:id="rId10"/>
    <p:sldId id="268" r:id="rId11"/>
    <p:sldId id="265" r:id="rId12"/>
    <p:sldId id="270" r:id="rId13"/>
    <p:sldId id="271" r:id="rId14"/>
    <p:sldId id="269" r:id="rId15"/>
    <p:sldId id="272" r:id="rId16"/>
    <p:sldId id="326" r:id="rId17"/>
    <p:sldId id="267" r:id="rId18"/>
    <p:sldId id="266" r:id="rId19"/>
    <p:sldId id="273" r:id="rId20"/>
    <p:sldId id="274" r:id="rId21"/>
    <p:sldId id="275" r:id="rId22"/>
    <p:sldId id="276" r:id="rId23"/>
    <p:sldId id="277" r:id="rId24"/>
    <p:sldId id="278" r:id="rId25"/>
    <p:sldId id="279" r:id="rId26"/>
    <p:sldId id="280" r:id="rId27"/>
    <p:sldId id="281" r:id="rId28"/>
    <p:sldId id="282" r:id="rId29"/>
    <p:sldId id="284" r:id="rId30"/>
    <p:sldId id="285" r:id="rId31"/>
    <p:sldId id="283" r:id="rId32"/>
    <p:sldId id="286" r:id="rId33"/>
    <p:sldId id="287" r:id="rId34"/>
    <p:sldId id="288" r:id="rId35"/>
    <p:sldId id="289" r:id="rId36"/>
    <p:sldId id="327" r:id="rId37"/>
    <p:sldId id="329" r:id="rId38"/>
    <p:sldId id="328" r:id="rId39"/>
    <p:sldId id="290" r:id="rId40"/>
    <p:sldId id="330" r:id="rId41"/>
    <p:sldId id="292" r:id="rId42"/>
    <p:sldId id="293" r:id="rId43"/>
    <p:sldId id="294" r:id="rId44"/>
    <p:sldId id="295" r:id="rId45"/>
    <p:sldId id="331" r:id="rId46"/>
    <p:sldId id="296" r:id="rId47"/>
    <p:sldId id="297" r:id="rId48"/>
    <p:sldId id="300" r:id="rId49"/>
    <p:sldId id="299" r:id="rId50"/>
    <p:sldId id="298" r:id="rId51"/>
    <p:sldId id="302" r:id="rId52"/>
    <p:sldId id="303" r:id="rId53"/>
    <p:sldId id="304" r:id="rId54"/>
    <p:sldId id="301" r:id="rId55"/>
    <p:sldId id="305" r:id="rId56"/>
    <p:sldId id="306" r:id="rId57"/>
    <p:sldId id="319" r:id="rId58"/>
    <p:sldId id="307" r:id="rId59"/>
    <p:sldId id="308" r:id="rId60"/>
    <p:sldId id="309" r:id="rId61"/>
    <p:sldId id="324" r:id="rId62"/>
    <p:sldId id="310" r:id="rId63"/>
    <p:sldId id="312" r:id="rId64"/>
    <p:sldId id="311" r:id="rId65"/>
    <p:sldId id="314" r:id="rId66"/>
    <p:sldId id="315" r:id="rId67"/>
    <p:sldId id="316" r:id="rId68"/>
    <p:sldId id="317" r:id="rId69"/>
    <p:sldId id="332" r:id="rId70"/>
    <p:sldId id="333" r:id="rId71"/>
    <p:sldId id="318" r:id="rId72"/>
    <p:sldId id="320" r:id="rId73"/>
    <p:sldId id="321" r:id="rId74"/>
    <p:sldId id="323" r:id="rId7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51" autoAdjust="0"/>
    <p:restoredTop sz="94660"/>
  </p:normalViewPr>
  <p:slideViewPr>
    <p:cSldViewPr snapToGrid="0">
      <p:cViewPr varScale="1">
        <p:scale>
          <a:sx n="60" d="100"/>
          <a:sy n="60" d="100"/>
        </p:scale>
        <p:origin x="1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8/30/2024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ja-JP" altLang="en-US"/>
              <a:t>マスター タイトルの書式設定</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ja-JP" altLang="en-US"/>
              <a:t>マスター タイトルの書式設定</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ja-JP" altLang="en-US"/>
              <a:t>マスター タイトルの書式設定</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ja-JP" altLang="en-US"/>
              <a:t>マスター タイトルの書式設定</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8/30/2024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kumimoji="1" sz="4400" kern="1200" cap="none">
          <a:ln w="3175" cmpd="sng">
            <a:noFill/>
          </a:ln>
          <a:solidFill>
            <a:schemeClr val="tx1">
              <a:lumMod val="85000"/>
              <a:lumOff val="15000"/>
            </a:schemeClr>
          </a:solidFill>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kumimoji="1"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kumimoji="1"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kumimoji="1"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kumimoji="1"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085A5572-2E30-2B80-4CB7-0D9DE7AA05A1}"/>
              </a:ext>
            </a:extLst>
          </p:cNvPr>
          <p:cNvSpPr>
            <a:spLocks noGrp="1"/>
          </p:cNvSpPr>
          <p:nvPr>
            <p:ph type="ctrTitle"/>
          </p:nvPr>
        </p:nvSpPr>
        <p:spPr>
          <a:xfrm>
            <a:off x="2692400" y="1871663"/>
            <a:ext cx="6815138" cy="1514475"/>
          </a:xfrm>
        </p:spPr>
        <p:txBody>
          <a:bodyPr/>
          <a:lstStyle/>
          <a:p>
            <a:r>
              <a:rPr kumimoji="1" lang="ja-JP" altLang="en-US" dirty="0"/>
              <a:t>共済制度</a:t>
            </a:r>
            <a:br>
              <a:rPr kumimoji="1" lang="en-US" altLang="ja-JP" dirty="0"/>
            </a:br>
            <a:r>
              <a:rPr kumimoji="1" lang="ja-JP" altLang="en-US" sz="3600" dirty="0"/>
              <a:t>ー　</a:t>
            </a:r>
            <a:r>
              <a:rPr kumimoji="1" lang="ja-JP" altLang="en-US" sz="3200" dirty="0"/>
              <a:t>万が一のために　ー　　</a:t>
            </a:r>
          </a:p>
        </p:txBody>
      </p:sp>
      <p:sp>
        <p:nvSpPr>
          <p:cNvPr id="5" name="字幕 2">
            <a:extLst>
              <a:ext uri="{FF2B5EF4-FFF2-40B4-BE49-F238E27FC236}">
                <a16:creationId xmlns:a16="http://schemas.microsoft.com/office/drawing/2014/main" id="{E4461309-7E46-9A41-73B9-DA128787BB03}"/>
              </a:ext>
            </a:extLst>
          </p:cNvPr>
          <p:cNvSpPr>
            <a:spLocks noGrp="1"/>
          </p:cNvSpPr>
          <p:nvPr>
            <p:ph type="subTitle" idx="1"/>
          </p:nvPr>
        </p:nvSpPr>
        <p:spPr>
          <a:xfrm>
            <a:off x="2692400" y="3657600"/>
            <a:ext cx="6815138" cy="1320800"/>
          </a:xfrm>
        </p:spPr>
        <p:txBody>
          <a:bodyPr>
            <a:normAutofit lnSpcReduction="10000"/>
          </a:bodyPr>
          <a:lstStyle/>
          <a:p>
            <a:r>
              <a:rPr kumimoji="1" lang="ja-JP" altLang="en-US" dirty="0">
                <a:latin typeface="メイリオ" panose="020B0604030504040204" pitchFamily="50" charset="-128"/>
                <a:ea typeface="メイリオ" panose="020B0604030504040204" pitchFamily="50" charset="-128"/>
              </a:rPr>
              <a:t>中日本矯正歯科医会</a:t>
            </a:r>
            <a:endParaRPr kumimoji="1"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令和</a:t>
            </a:r>
            <a:r>
              <a:rPr lang="en-US" altLang="ja-JP" dirty="0">
                <a:latin typeface="メイリオ" panose="020B0604030504040204" pitchFamily="50" charset="-128"/>
                <a:ea typeface="メイリオ" panose="020B0604030504040204" pitchFamily="50" charset="-128"/>
              </a:rPr>
              <a:t>6</a:t>
            </a:r>
            <a:r>
              <a:rPr lang="ja-JP" altLang="en-US" dirty="0">
                <a:latin typeface="メイリオ" panose="020B0604030504040204" pitchFamily="50" charset="-128"/>
                <a:ea typeface="メイリオ" panose="020B0604030504040204" pitchFamily="50" charset="-128"/>
              </a:rPr>
              <a:t>年９月１１日</a:t>
            </a:r>
            <a:endParaRPr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共済担当　河口　忠睦</a:t>
            </a:r>
          </a:p>
        </p:txBody>
      </p:sp>
    </p:spTree>
    <p:extLst>
      <p:ext uri="{BB962C8B-B14F-4D97-AF65-F5344CB8AC3E}">
        <p14:creationId xmlns:p14="http://schemas.microsoft.com/office/powerpoint/2010/main" val="2362872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19BFA7E-2687-C09F-C7BF-CB868486F6BA}"/>
              </a:ext>
            </a:extLst>
          </p:cNvPr>
          <p:cNvSpPr>
            <a:spLocks noGrp="1"/>
          </p:cNvSpPr>
          <p:nvPr>
            <p:ph type="title"/>
          </p:nvPr>
        </p:nvSpPr>
        <p:spPr>
          <a:xfrm>
            <a:off x="1295400" y="982663"/>
            <a:ext cx="9601200" cy="1303337"/>
          </a:xfrm>
        </p:spPr>
        <p:txBody>
          <a:bodyPr>
            <a:normAutofit fontScale="90000"/>
          </a:bodyPr>
          <a:lstStyle/>
          <a:p>
            <a:pPr algn="ctr"/>
            <a:r>
              <a:rPr kumimoji="1" lang="ja-JP" altLang="en-US" sz="8000" dirty="0"/>
              <a:t>いきなりですが、</a:t>
            </a:r>
          </a:p>
        </p:txBody>
      </p:sp>
      <p:sp>
        <p:nvSpPr>
          <p:cNvPr id="5" name="コンテンツ プレースホルダー 2">
            <a:extLst>
              <a:ext uri="{FF2B5EF4-FFF2-40B4-BE49-F238E27FC236}">
                <a16:creationId xmlns:a16="http://schemas.microsoft.com/office/drawing/2014/main" id="{0D650F8D-2558-8009-8D9C-C0B364984FF7}"/>
              </a:ext>
            </a:extLst>
          </p:cNvPr>
          <p:cNvSpPr>
            <a:spLocks noGrp="1"/>
          </p:cNvSpPr>
          <p:nvPr>
            <p:ph idx="1"/>
          </p:nvPr>
        </p:nvSpPr>
        <p:spPr>
          <a:xfrm>
            <a:off x="1295400" y="2557463"/>
            <a:ext cx="9601200" cy="3317875"/>
          </a:xfrm>
        </p:spPr>
        <p:txBody>
          <a:bodyPr>
            <a:normAutofit/>
          </a:bodyPr>
          <a:lstStyle/>
          <a:p>
            <a:pPr marL="0" indent="0" algn="ctr">
              <a:buNone/>
            </a:pPr>
            <a:r>
              <a:rPr kumimoji="1" lang="ja-JP" altLang="en-US" sz="5400" dirty="0">
                <a:latin typeface="メイリオ" panose="020B0604030504040204" pitchFamily="50" charset="-128"/>
                <a:ea typeface="メイリオ" panose="020B0604030504040204" pitchFamily="50" charset="-128"/>
              </a:rPr>
              <a:t>　</a:t>
            </a:r>
            <a:r>
              <a:rPr kumimoji="1" lang="ja-JP" altLang="en-US" sz="5400" dirty="0">
                <a:latin typeface="BIZ UDゴシック" panose="020B0400000000000000" pitchFamily="49" charset="-128"/>
                <a:ea typeface="BIZ UDゴシック" panose="020B0400000000000000" pitchFamily="49" charset="-128"/>
              </a:rPr>
              <a:t>中日本矯正歯科医会には</a:t>
            </a:r>
            <a:endParaRPr kumimoji="1" lang="en-US" altLang="ja-JP" sz="5400" dirty="0">
              <a:latin typeface="BIZ UDゴシック" panose="020B0400000000000000" pitchFamily="49" charset="-128"/>
              <a:ea typeface="BIZ UDゴシック" panose="020B0400000000000000" pitchFamily="49" charset="-128"/>
            </a:endParaRPr>
          </a:p>
          <a:p>
            <a:pPr marL="0" indent="0" algn="ctr">
              <a:buNone/>
            </a:pPr>
            <a:r>
              <a:rPr kumimoji="1" lang="ja-JP" altLang="en-US" sz="5400" dirty="0">
                <a:latin typeface="BIZ UDゴシック" panose="020B0400000000000000" pitchFamily="49" charset="-128"/>
                <a:ea typeface="BIZ UDゴシック" panose="020B0400000000000000" pitchFamily="49" charset="-128"/>
              </a:rPr>
              <a:t>共済制度があります</a:t>
            </a:r>
            <a:endParaRPr kumimoji="1" lang="en-US" altLang="ja-JP" sz="5400" dirty="0">
              <a:latin typeface="BIZ UDゴシック" panose="020B0400000000000000" pitchFamily="49" charset="-128"/>
              <a:ea typeface="BIZ UDゴシック" panose="020B0400000000000000" pitchFamily="49" charset="-128"/>
            </a:endParaRPr>
          </a:p>
          <a:p>
            <a:pPr marL="0" indent="0" algn="ctr">
              <a:buNone/>
            </a:pPr>
            <a:r>
              <a:rPr kumimoji="1" lang="ja-JP" altLang="en-US" sz="5400" dirty="0">
                <a:latin typeface="BIZ UDゴシック" panose="020B0400000000000000" pitchFamily="49" charset="-128"/>
                <a:ea typeface="BIZ UDゴシック" panose="020B0400000000000000" pitchFamily="49" charset="-128"/>
              </a:rPr>
              <a:t>ご存じでしたか？</a:t>
            </a:r>
          </a:p>
        </p:txBody>
      </p:sp>
    </p:spTree>
    <p:extLst>
      <p:ext uri="{BB962C8B-B14F-4D97-AF65-F5344CB8AC3E}">
        <p14:creationId xmlns:p14="http://schemas.microsoft.com/office/powerpoint/2010/main" val="151718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49CFF950-453C-9A52-5EFC-1E7723B1273D}"/>
              </a:ext>
            </a:extLst>
          </p:cNvPr>
          <p:cNvSpPr>
            <a:spLocks noGrp="1"/>
          </p:cNvSpPr>
          <p:nvPr>
            <p:ph type="title"/>
          </p:nvPr>
        </p:nvSpPr>
        <p:spPr>
          <a:xfrm>
            <a:off x="1295400" y="982663"/>
            <a:ext cx="9601200" cy="1303337"/>
          </a:xfrm>
        </p:spPr>
        <p:txBody>
          <a:bodyPr>
            <a:normAutofit/>
          </a:bodyPr>
          <a:lstStyle/>
          <a:p>
            <a:r>
              <a:rPr kumimoji="1" lang="ja-JP" altLang="en-US" dirty="0"/>
              <a:t>共済制度とは</a:t>
            </a:r>
          </a:p>
        </p:txBody>
      </p:sp>
      <p:sp>
        <p:nvSpPr>
          <p:cNvPr id="5" name="コンテンツ プレースホルダー 2">
            <a:extLst>
              <a:ext uri="{FF2B5EF4-FFF2-40B4-BE49-F238E27FC236}">
                <a16:creationId xmlns:a16="http://schemas.microsoft.com/office/drawing/2014/main" id="{6FE30411-15CC-2391-1006-CE9F33AF8F73}"/>
              </a:ext>
            </a:extLst>
          </p:cNvPr>
          <p:cNvSpPr>
            <a:spLocks noGrp="1"/>
          </p:cNvSpPr>
          <p:nvPr>
            <p:ph idx="1"/>
          </p:nvPr>
        </p:nvSpPr>
        <p:spPr>
          <a:xfrm>
            <a:off x="1295400" y="2557463"/>
            <a:ext cx="9601200" cy="3619817"/>
          </a:xfrm>
        </p:spPr>
        <p:txBody>
          <a:bodyPr>
            <a:normAutofit fontScale="92500"/>
          </a:bodyPr>
          <a:lstStyle/>
          <a:p>
            <a:r>
              <a:rPr kumimoji="1" lang="ja-JP" altLang="en-US" sz="3600" dirty="0">
                <a:latin typeface="BIZ UDゴシック" panose="020B0400000000000000" pitchFamily="49" charset="-128"/>
                <a:ea typeface="BIZ UDゴシック" panose="020B0400000000000000" pitchFamily="49" charset="-128"/>
              </a:rPr>
              <a:t>中日本矯正歯科医会には、死亡、廃疾、疾病、傷害という万一の状況を考え、会員相互の扶助組織として第</a:t>
            </a:r>
            <a:r>
              <a:rPr lang="ja-JP" altLang="en-US" sz="3600" dirty="0">
                <a:latin typeface="BIZ UDゴシック" panose="020B0400000000000000" pitchFamily="49" charset="-128"/>
                <a:ea typeface="BIZ UDゴシック" panose="020B0400000000000000" pitchFamily="49" charset="-128"/>
              </a:rPr>
              <a:t>一</a:t>
            </a:r>
            <a:r>
              <a:rPr kumimoji="1" lang="ja-JP" altLang="en-US" sz="3600" dirty="0">
                <a:latin typeface="BIZ UDゴシック" panose="020B0400000000000000" pitchFamily="49" charset="-128"/>
                <a:ea typeface="BIZ UDゴシック" panose="020B0400000000000000" pitchFamily="49" charset="-128"/>
              </a:rPr>
              <a:t>共済制度・第二共済制度があり、一括して共済制度と呼びます。</a:t>
            </a:r>
            <a:endParaRPr kumimoji="1" lang="en-US" altLang="ja-JP" sz="3600" dirty="0">
              <a:latin typeface="BIZ UDゴシック" panose="020B0400000000000000" pitchFamily="49" charset="-128"/>
              <a:ea typeface="BIZ UDゴシック" panose="020B0400000000000000" pitchFamily="49" charset="-128"/>
            </a:endParaRPr>
          </a:p>
          <a:p>
            <a:r>
              <a:rPr kumimoji="1" lang="ja-JP" altLang="en-US" sz="3600" dirty="0">
                <a:latin typeface="BIZ UDゴシック" panose="020B0400000000000000" pitchFamily="49" charset="-128"/>
                <a:ea typeface="BIZ UDゴシック" panose="020B0400000000000000" pitchFamily="49" charset="-128"/>
              </a:rPr>
              <a:t>医会の会則により、入会と同時にこの共済制度への加入が義務づけられております。</a:t>
            </a:r>
          </a:p>
          <a:p>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73316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5">
            <a:extLst>
              <a:ext uri="{FF2B5EF4-FFF2-40B4-BE49-F238E27FC236}">
                <a16:creationId xmlns:a16="http://schemas.microsoft.com/office/drawing/2014/main" id="{495F90A6-BA16-7223-1CAC-86499826BB0B}"/>
              </a:ext>
            </a:extLst>
          </p:cNvPr>
          <p:cNvSpPr>
            <a:spLocks noGrp="1"/>
          </p:cNvSpPr>
          <p:nvPr>
            <p:ph type="title"/>
          </p:nvPr>
        </p:nvSpPr>
        <p:spPr>
          <a:xfrm>
            <a:off x="1295400" y="982663"/>
            <a:ext cx="9601200" cy="1303337"/>
          </a:xfrm>
        </p:spPr>
        <p:txBody>
          <a:bodyPr>
            <a:normAutofit/>
          </a:bodyPr>
          <a:lstStyle/>
          <a:p>
            <a:r>
              <a:rPr lang="ja-JP" altLang="en-US" dirty="0"/>
              <a:t>共済制度</a:t>
            </a:r>
          </a:p>
        </p:txBody>
      </p:sp>
      <p:sp>
        <p:nvSpPr>
          <p:cNvPr id="5" name="コンテンツ プレースホルダー 6">
            <a:extLst>
              <a:ext uri="{FF2B5EF4-FFF2-40B4-BE49-F238E27FC236}">
                <a16:creationId xmlns:a16="http://schemas.microsoft.com/office/drawing/2014/main" id="{71158F8D-20B7-3FEA-EF5F-D8504C13495C}"/>
              </a:ext>
            </a:extLst>
          </p:cNvPr>
          <p:cNvSpPr>
            <a:spLocks noGrp="1"/>
          </p:cNvSpPr>
          <p:nvPr>
            <p:ph idx="1"/>
          </p:nvPr>
        </p:nvSpPr>
        <p:spPr>
          <a:xfrm>
            <a:off x="1295400" y="2429127"/>
            <a:ext cx="9601200" cy="3907505"/>
          </a:xfrm>
        </p:spPr>
        <p:txBody>
          <a:bodyPr>
            <a:normAutofit fontScale="92500"/>
          </a:bodyPr>
          <a:lstStyle/>
          <a:p>
            <a:r>
              <a:rPr lang="ja-JP" altLang="en-US" sz="3500" dirty="0">
                <a:latin typeface="BIZ UDPゴシック" panose="020B0400000000000000" pitchFamily="50" charset="-128"/>
                <a:ea typeface="BIZ UDPゴシック" panose="020B0400000000000000" pitchFamily="50" charset="-128"/>
              </a:rPr>
              <a:t>この制度は会員の相互扶助を基本にしており、患者さんの立場を考えて処理を行い、矯正歯科医として、対社会的な責任を果たすことを目的としております。</a:t>
            </a:r>
            <a:endParaRPr lang="en-US" altLang="ja-JP" sz="3500" dirty="0">
              <a:latin typeface="BIZ UDPゴシック" panose="020B0400000000000000" pitchFamily="50" charset="-128"/>
              <a:ea typeface="BIZ UDPゴシック" panose="020B0400000000000000" pitchFamily="50" charset="-128"/>
            </a:endParaRPr>
          </a:p>
          <a:p>
            <a:r>
              <a:rPr lang="ja-JP" altLang="en-US" sz="3500" dirty="0">
                <a:latin typeface="BIZ UDPゴシック" panose="020B0400000000000000" pitchFamily="50" charset="-128"/>
                <a:ea typeface="BIZ UDPゴシック" panose="020B0400000000000000" pitchFamily="50" charset="-128"/>
              </a:rPr>
              <a:t>私たちは、事前の備えとして共済制度を持つことにより、精神的にも救われますが、医会としてできる応援活動は限られたものにならざるをえないことを各自認識しなければなりません。</a:t>
            </a:r>
            <a:endParaRPr lang="en-US" altLang="ja-JP" sz="3500" dirty="0">
              <a:latin typeface="BIZ UDPゴシック" panose="020B0400000000000000" pitchFamily="50" charset="-128"/>
              <a:ea typeface="BIZ UDPゴシック" panose="020B0400000000000000" pitchFamily="50" charset="-128"/>
            </a:endParaRPr>
          </a:p>
          <a:p>
            <a:endParaRPr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919907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856DD6-8E43-DB8E-861F-0A67EA78129D}"/>
              </a:ext>
            </a:extLst>
          </p:cNvPr>
          <p:cNvSpPr>
            <a:spLocks noGrp="1"/>
          </p:cNvSpPr>
          <p:nvPr>
            <p:ph type="title"/>
          </p:nvPr>
        </p:nvSpPr>
        <p:spPr/>
        <p:txBody>
          <a:bodyPr/>
          <a:lstStyle/>
          <a:p>
            <a:r>
              <a:rPr kumimoji="1" lang="ja-JP" altLang="en-US" dirty="0"/>
              <a:t>共済制度</a:t>
            </a:r>
          </a:p>
        </p:txBody>
      </p:sp>
      <p:sp>
        <p:nvSpPr>
          <p:cNvPr id="4" name="コンテンツ プレースホルダー 2">
            <a:extLst>
              <a:ext uri="{FF2B5EF4-FFF2-40B4-BE49-F238E27FC236}">
                <a16:creationId xmlns:a16="http://schemas.microsoft.com/office/drawing/2014/main" id="{A2FD1280-39F9-AEA2-1024-1EC47C86FA00}"/>
              </a:ext>
            </a:extLst>
          </p:cNvPr>
          <p:cNvSpPr>
            <a:spLocks noGrp="1"/>
          </p:cNvSpPr>
          <p:nvPr>
            <p:ph idx="1"/>
          </p:nvPr>
        </p:nvSpPr>
        <p:spPr>
          <a:xfrm>
            <a:off x="1295400" y="2557463"/>
            <a:ext cx="9601200" cy="3317875"/>
          </a:xfrm>
        </p:spPr>
        <p:txBody>
          <a:bodyPr>
            <a:normAutofit lnSpcReduction="10000"/>
          </a:bodyPr>
          <a:lstStyle/>
          <a:p>
            <a:r>
              <a:rPr kumimoji="1" lang="ja-JP" altLang="en-US" sz="3600" dirty="0">
                <a:latin typeface="メイリオ" panose="020B0604030504040204" pitchFamily="50" charset="-128"/>
                <a:ea typeface="メイリオ" panose="020B0604030504040204" pitchFamily="50" charset="-128"/>
              </a:rPr>
              <a:t>　常日頃から自分自身の体の健康管理、診療所の管理運営、料金の徴収方法等にも充分配慮を行い、親しい友人といざという時のことを話し合い、何よりも医会会員相互の親睦を密にすることが共済制度に必要なことはいうまでもありません。</a:t>
            </a:r>
          </a:p>
          <a:p>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153579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EBA6EC-2FE6-2E6A-FDD2-031F8C1EB885}"/>
              </a:ext>
            </a:extLst>
          </p:cNvPr>
          <p:cNvSpPr>
            <a:spLocks noGrp="1"/>
          </p:cNvSpPr>
          <p:nvPr>
            <p:ph type="title"/>
          </p:nvPr>
        </p:nvSpPr>
        <p:spPr>
          <a:xfrm>
            <a:off x="1295402" y="982132"/>
            <a:ext cx="9770388" cy="1303867"/>
          </a:xfrm>
        </p:spPr>
        <p:txBody>
          <a:bodyPr>
            <a:normAutofit fontScale="90000"/>
          </a:bodyPr>
          <a:lstStyle/>
          <a:p>
            <a:r>
              <a:rPr kumimoji="1" lang="ja-JP" altLang="en-US" dirty="0"/>
              <a:t>　共済制度</a:t>
            </a:r>
            <a:br>
              <a:rPr kumimoji="1" lang="ja-JP" altLang="en-US" dirty="0"/>
            </a:br>
            <a:r>
              <a:rPr kumimoji="1" lang="ja-JP" altLang="en-US" dirty="0"/>
              <a:t>（万が一の場合、考えなければならないこと）</a:t>
            </a:r>
          </a:p>
        </p:txBody>
      </p:sp>
      <p:sp>
        <p:nvSpPr>
          <p:cNvPr id="4" name="コンテンツ プレースホルダー 2">
            <a:extLst>
              <a:ext uri="{FF2B5EF4-FFF2-40B4-BE49-F238E27FC236}">
                <a16:creationId xmlns:a16="http://schemas.microsoft.com/office/drawing/2014/main" id="{F0BF79AC-E938-40C8-EB5B-EE319517827E}"/>
              </a:ext>
            </a:extLst>
          </p:cNvPr>
          <p:cNvSpPr>
            <a:spLocks noGrp="1"/>
          </p:cNvSpPr>
          <p:nvPr>
            <p:ph idx="1"/>
          </p:nvPr>
        </p:nvSpPr>
        <p:spPr>
          <a:xfrm>
            <a:off x="1138989" y="2557463"/>
            <a:ext cx="10266947" cy="3688354"/>
          </a:xfrm>
        </p:spPr>
        <p:txBody>
          <a:bodyPr>
            <a:normAutofit/>
          </a:bodyPr>
          <a:lstStyle/>
          <a:p>
            <a:pPr marL="0" indent="0">
              <a:buNone/>
            </a:pPr>
            <a:r>
              <a:rPr kumimoji="1" lang="ja-JP" altLang="en-US" sz="3200" dirty="0">
                <a:latin typeface="BIZ UDPゴシック" panose="020B0400000000000000" pitchFamily="50" charset="-128"/>
                <a:ea typeface="BIZ UDPゴシック" panose="020B0400000000000000" pitchFamily="50" charset="-128"/>
              </a:rPr>
              <a:t>・いざという時の共済資金の調達方法は？　　　　　　</a:t>
            </a:r>
          </a:p>
          <a:p>
            <a:pPr marL="0" indent="0">
              <a:buNone/>
            </a:pPr>
            <a:r>
              <a:rPr kumimoji="1" lang="ja-JP" altLang="en-US" sz="3200" dirty="0">
                <a:latin typeface="BIZ UDPゴシック" panose="020B0400000000000000" pitchFamily="50" charset="-128"/>
                <a:ea typeface="BIZ UDPゴシック" panose="020B0400000000000000" pitchFamily="50" charset="-128"/>
              </a:rPr>
              <a:t>・誰がどのくらいの期間、診療所を応援してくれるのか？</a:t>
            </a:r>
          </a:p>
          <a:p>
            <a:pPr marL="0" indent="0">
              <a:buNone/>
            </a:pPr>
            <a:r>
              <a:rPr kumimoji="1" lang="ja-JP" altLang="en-US" sz="3200" dirty="0">
                <a:latin typeface="BIZ UDPゴシック" panose="020B0400000000000000" pitchFamily="50" charset="-128"/>
                <a:ea typeface="BIZ UDPゴシック" panose="020B0400000000000000" pitchFamily="50" charset="-128"/>
              </a:rPr>
              <a:t>（医会会員、友人、大学）　　　　　　</a:t>
            </a:r>
          </a:p>
          <a:p>
            <a:pPr marL="0" indent="0">
              <a:buNone/>
            </a:pPr>
            <a:r>
              <a:rPr kumimoji="1" lang="ja-JP" altLang="en-US" sz="3200" dirty="0">
                <a:latin typeface="BIZ UDPゴシック" panose="020B0400000000000000" pitchFamily="50" charset="-128"/>
                <a:ea typeface="BIZ UDPゴシック" panose="020B0400000000000000" pitchFamily="50" charset="-128"/>
              </a:rPr>
              <a:t>・共済制度を受ける場合の手続きは？　</a:t>
            </a:r>
            <a:r>
              <a:rPr kumimoji="1" lang="ja-JP" altLang="en-US" sz="3200" dirty="0">
                <a:latin typeface="メイリオ" panose="020B0604030504040204" pitchFamily="50" charset="-128"/>
                <a:ea typeface="メイリオ" panose="020B0604030504040204" pitchFamily="50" charset="-128"/>
              </a:rPr>
              <a:t>　　　　</a:t>
            </a:r>
          </a:p>
          <a:p>
            <a:pPr marL="0" indent="0">
              <a:buNone/>
            </a:pPr>
            <a:endParaRPr kumimoji="1" lang="ja-JP" altLang="en-US" sz="3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77492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EBA6EC-2FE6-2E6A-FDD2-031F8C1EB885}"/>
              </a:ext>
            </a:extLst>
          </p:cNvPr>
          <p:cNvSpPr>
            <a:spLocks noGrp="1"/>
          </p:cNvSpPr>
          <p:nvPr>
            <p:ph type="title"/>
          </p:nvPr>
        </p:nvSpPr>
        <p:spPr>
          <a:xfrm>
            <a:off x="1295402" y="982132"/>
            <a:ext cx="9770388" cy="1303867"/>
          </a:xfrm>
        </p:spPr>
        <p:txBody>
          <a:bodyPr>
            <a:normAutofit fontScale="90000"/>
          </a:bodyPr>
          <a:lstStyle/>
          <a:p>
            <a:r>
              <a:rPr kumimoji="1" lang="ja-JP" altLang="en-US" dirty="0"/>
              <a:t>　共済制度</a:t>
            </a:r>
            <a:br>
              <a:rPr kumimoji="1" lang="ja-JP" altLang="en-US" dirty="0"/>
            </a:br>
            <a:r>
              <a:rPr kumimoji="1" lang="ja-JP" altLang="en-US" dirty="0"/>
              <a:t>（万が一の場合、考えなければならないこと）</a:t>
            </a:r>
          </a:p>
        </p:txBody>
      </p:sp>
      <p:sp>
        <p:nvSpPr>
          <p:cNvPr id="4" name="コンテンツ プレースホルダー 2">
            <a:extLst>
              <a:ext uri="{FF2B5EF4-FFF2-40B4-BE49-F238E27FC236}">
                <a16:creationId xmlns:a16="http://schemas.microsoft.com/office/drawing/2014/main" id="{F0BF79AC-E938-40C8-EB5B-EE319517827E}"/>
              </a:ext>
            </a:extLst>
          </p:cNvPr>
          <p:cNvSpPr>
            <a:spLocks noGrp="1"/>
          </p:cNvSpPr>
          <p:nvPr>
            <p:ph idx="1"/>
          </p:nvPr>
        </p:nvSpPr>
        <p:spPr>
          <a:xfrm>
            <a:off x="1295400" y="2605589"/>
            <a:ext cx="9601200" cy="3688354"/>
          </a:xfrm>
        </p:spPr>
        <p:txBody>
          <a:bodyPr>
            <a:normAutofit/>
          </a:bodyPr>
          <a:lstStyle/>
          <a:p>
            <a:pPr marL="0" indent="0">
              <a:buNone/>
            </a:pPr>
            <a:r>
              <a:rPr kumimoji="1" lang="ja-JP" altLang="en-US" sz="3200" dirty="0">
                <a:latin typeface="メイリオ" panose="020B0604030504040204" pitchFamily="50" charset="-128"/>
                <a:ea typeface="メイリオ" panose="020B0604030504040204" pitchFamily="50" charset="-128"/>
              </a:rPr>
              <a:t>・</a:t>
            </a:r>
            <a:r>
              <a:rPr lang="ja-JP" altLang="en-US" sz="3200" dirty="0">
                <a:latin typeface="メイリオ" panose="020B0604030504040204" pitchFamily="50" charset="-128"/>
                <a:ea typeface="メイリオ" panose="020B0604030504040204" pitchFamily="50" charset="-128"/>
              </a:rPr>
              <a:t>応援医となった先生への報酬の基準は？</a:t>
            </a:r>
            <a:endParaRPr lang="en-US" altLang="ja-JP" sz="3200" dirty="0">
              <a:latin typeface="メイリオ" panose="020B0604030504040204" pitchFamily="50" charset="-128"/>
              <a:ea typeface="メイリオ" panose="020B0604030504040204" pitchFamily="50" charset="-128"/>
            </a:endParaRPr>
          </a:p>
          <a:p>
            <a:pPr marL="0" indent="0">
              <a:buNone/>
            </a:pPr>
            <a:r>
              <a:rPr kumimoji="1" lang="ja-JP" altLang="en-US" sz="3200" dirty="0">
                <a:latin typeface="メイリオ" panose="020B0604030504040204" pitchFamily="50" charset="-128"/>
                <a:ea typeface="メイリオ" panose="020B0604030504040204" pitchFamily="50" charset="-128"/>
              </a:rPr>
              <a:t>・診療所を閉鎖する場合、患者の診療継続は？　　　　　　</a:t>
            </a:r>
          </a:p>
          <a:p>
            <a:pPr marL="0" indent="0">
              <a:buNone/>
            </a:pPr>
            <a:r>
              <a:rPr kumimoji="1" lang="ja-JP" altLang="en-US" sz="3200" dirty="0">
                <a:latin typeface="メイリオ" panose="020B0604030504040204" pitchFamily="50" charset="-128"/>
                <a:ea typeface="メイリオ" panose="020B0604030504040204" pitchFamily="50" charset="-128"/>
              </a:rPr>
              <a:t>・精算する診療報酬のある場合の判定目安は？　　　　　　</a:t>
            </a:r>
          </a:p>
          <a:p>
            <a:pPr marL="0" indent="0">
              <a:buNone/>
            </a:pPr>
            <a:r>
              <a:rPr kumimoji="1" lang="ja-JP" altLang="en-US" sz="3200" dirty="0">
                <a:latin typeface="メイリオ" panose="020B0604030504040204" pitchFamily="50" charset="-128"/>
                <a:ea typeface="メイリオ" panose="020B0604030504040204" pitchFamily="50" charset="-128"/>
              </a:rPr>
              <a:t>・保健所、歯科医師会、保険課への手続きは？</a:t>
            </a:r>
          </a:p>
          <a:p>
            <a:endParaRPr kumimoji="1" lang="ja-JP" altLang="en-US" sz="3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031826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AF265B-3C1A-F432-FF33-E570DC05EFAC}"/>
              </a:ext>
            </a:extLst>
          </p:cNvPr>
          <p:cNvSpPr>
            <a:spLocks noGrp="1"/>
          </p:cNvSpPr>
          <p:nvPr>
            <p:ph type="title"/>
          </p:nvPr>
        </p:nvSpPr>
        <p:spPr/>
        <p:txBody>
          <a:bodyPr/>
          <a:lstStyle/>
          <a:p>
            <a:r>
              <a:rPr kumimoji="1" lang="ja-JP" altLang="en-US" dirty="0"/>
              <a:t>共済マニュアル</a:t>
            </a:r>
          </a:p>
        </p:txBody>
      </p:sp>
      <p:sp>
        <p:nvSpPr>
          <p:cNvPr id="4" name="コンテンツ プレースホルダー 4">
            <a:extLst>
              <a:ext uri="{FF2B5EF4-FFF2-40B4-BE49-F238E27FC236}">
                <a16:creationId xmlns:a16="http://schemas.microsoft.com/office/drawing/2014/main" id="{B4A0ADAD-1C05-D227-5717-2F9F75918F1F}"/>
              </a:ext>
            </a:extLst>
          </p:cNvPr>
          <p:cNvSpPr>
            <a:spLocks noGrp="1"/>
          </p:cNvSpPr>
          <p:nvPr>
            <p:ph idx="1"/>
          </p:nvPr>
        </p:nvSpPr>
        <p:spPr>
          <a:xfrm>
            <a:off x="1295400" y="2557463"/>
            <a:ext cx="9601200" cy="3317875"/>
          </a:xfrm>
        </p:spPr>
        <p:txBody>
          <a:bodyPr/>
          <a:lstStyle/>
          <a:p>
            <a:r>
              <a:rPr lang="ja-JP" altLang="en-US" sz="5400" dirty="0">
                <a:latin typeface="メイリオ" panose="020B0604030504040204" pitchFamily="50" charset="-128"/>
                <a:ea typeface="メイリオ" panose="020B0604030504040204" pitchFamily="50" charset="-128"/>
              </a:rPr>
              <a:t>是非、スタッフや家族の皆様と目を通していただき、</a:t>
            </a:r>
            <a:endParaRPr lang="en-US" altLang="ja-JP" sz="5400" dirty="0">
              <a:latin typeface="メイリオ" panose="020B0604030504040204" pitchFamily="50" charset="-128"/>
              <a:ea typeface="メイリオ" panose="020B0604030504040204" pitchFamily="50" charset="-128"/>
            </a:endParaRPr>
          </a:p>
          <a:p>
            <a:pPr marL="0" indent="0">
              <a:buNone/>
            </a:pPr>
            <a:r>
              <a:rPr lang="ja-JP" altLang="en-US" sz="5400" dirty="0">
                <a:latin typeface="メイリオ" panose="020B0604030504040204" pitchFamily="50" charset="-128"/>
                <a:ea typeface="メイリオ" panose="020B0604030504040204" pitchFamily="50" charset="-128"/>
              </a:rPr>
              <a:t>診療室に備えておいて下さい</a:t>
            </a:r>
            <a:r>
              <a:rPr lang="ja-JP" altLang="en-US" dirty="0">
                <a:latin typeface="メイリオ" panose="020B0604030504040204" pitchFamily="50" charset="-128"/>
                <a:ea typeface="メイリオ" panose="020B0604030504040204" pitchFamily="50" charset="-128"/>
              </a:rPr>
              <a:t>。</a:t>
            </a:r>
          </a:p>
          <a:p>
            <a:endParaRPr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64121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2">
            <a:extLst>
              <a:ext uri="{FF2B5EF4-FFF2-40B4-BE49-F238E27FC236}">
                <a16:creationId xmlns:a16="http://schemas.microsoft.com/office/drawing/2014/main" id="{5FB6FA38-217D-AB8E-A5E5-1413F321AF05}"/>
              </a:ext>
            </a:extLst>
          </p:cNvPr>
          <p:cNvSpPr>
            <a:spLocks noGrp="1"/>
          </p:cNvSpPr>
          <p:nvPr>
            <p:ph type="title"/>
          </p:nvPr>
        </p:nvSpPr>
        <p:spPr>
          <a:xfrm>
            <a:off x="1295400" y="982663"/>
            <a:ext cx="9601200" cy="1303337"/>
          </a:xfrm>
        </p:spPr>
        <p:txBody>
          <a:bodyPr/>
          <a:lstStyle/>
          <a:p>
            <a:r>
              <a:rPr lang="ja-JP" altLang="en-US" dirty="0"/>
              <a:t>共済制度の種類</a:t>
            </a:r>
          </a:p>
        </p:txBody>
      </p:sp>
      <p:sp>
        <p:nvSpPr>
          <p:cNvPr id="5" name="コンテンツ プレースホルダー 3">
            <a:extLst>
              <a:ext uri="{FF2B5EF4-FFF2-40B4-BE49-F238E27FC236}">
                <a16:creationId xmlns:a16="http://schemas.microsoft.com/office/drawing/2014/main" id="{E870CEA4-2647-F50A-E566-21C602C11D3A}"/>
              </a:ext>
            </a:extLst>
          </p:cNvPr>
          <p:cNvSpPr>
            <a:spLocks noGrp="1"/>
          </p:cNvSpPr>
          <p:nvPr>
            <p:ph idx="1"/>
          </p:nvPr>
        </p:nvSpPr>
        <p:spPr>
          <a:xfrm>
            <a:off x="1295400" y="2557463"/>
            <a:ext cx="9601200" cy="3317875"/>
          </a:xfrm>
        </p:spPr>
        <p:txBody>
          <a:bodyPr>
            <a:normAutofit fontScale="92500" lnSpcReduction="20000"/>
          </a:bodyPr>
          <a:lstStyle/>
          <a:p>
            <a:pPr marL="0" indent="0">
              <a:buNone/>
            </a:pPr>
            <a:r>
              <a:rPr lang="ja-JP" altLang="en-US" sz="4000" dirty="0">
                <a:latin typeface="メイリオ" panose="020B0604030504040204" pitchFamily="50" charset="-128"/>
                <a:ea typeface="メイリオ" panose="020B0604030504040204" pitchFamily="50" charset="-128"/>
              </a:rPr>
              <a:t>　１．第一共済制度は会員の死亡、廃疾などにより診療継続が不能で、</a:t>
            </a:r>
            <a:r>
              <a:rPr lang="ja-JP" altLang="en-US" sz="4000" dirty="0">
                <a:solidFill>
                  <a:srgbClr val="FF0000"/>
                </a:solidFill>
                <a:latin typeface="メイリオ" panose="020B0604030504040204" pitchFamily="50" charset="-128"/>
                <a:ea typeface="メイリオ" panose="020B0604030504040204" pitchFamily="50" charset="-128"/>
              </a:rPr>
              <a:t>診療再開の見込みがない場合</a:t>
            </a:r>
            <a:r>
              <a:rPr lang="ja-JP" altLang="en-US" sz="4000" dirty="0">
                <a:latin typeface="メイリオ" panose="020B0604030504040204" pitchFamily="50" charset="-128"/>
                <a:ea typeface="メイリオ" panose="020B0604030504040204" pitchFamily="50" charset="-128"/>
              </a:rPr>
              <a:t>に適用される。</a:t>
            </a:r>
          </a:p>
          <a:p>
            <a:pPr marL="0" indent="0">
              <a:buNone/>
            </a:pPr>
            <a:r>
              <a:rPr lang="ja-JP" altLang="en-US" sz="4000" dirty="0">
                <a:latin typeface="メイリオ" panose="020B0604030504040204" pitchFamily="50" charset="-128"/>
                <a:ea typeface="メイリオ" panose="020B0604030504040204" pitchFamily="50" charset="-128"/>
              </a:rPr>
              <a:t>　２．第二共済制度は会員の疾病、傷害等により</a:t>
            </a:r>
            <a:r>
              <a:rPr lang="ja-JP" altLang="en-US" sz="4000" dirty="0">
                <a:solidFill>
                  <a:srgbClr val="FF0000"/>
                </a:solidFill>
                <a:latin typeface="メイリオ" panose="020B0604030504040204" pitchFamily="50" charset="-128"/>
                <a:ea typeface="メイリオ" panose="020B0604030504040204" pitchFamily="50" charset="-128"/>
              </a:rPr>
              <a:t>診療が一時不能となった場合</a:t>
            </a:r>
            <a:r>
              <a:rPr lang="ja-JP" altLang="en-US" sz="4000" dirty="0">
                <a:latin typeface="メイリオ" panose="020B0604030504040204" pitchFamily="50" charset="-128"/>
                <a:ea typeface="メイリオ" panose="020B0604030504040204" pitchFamily="50" charset="-128"/>
              </a:rPr>
              <a:t>に適用される。</a:t>
            </a:r>
          </a:p>
          <a:p>
            <a:endParaRPr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325989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2EB6CD90-5965-0648-0067-40EDCCD40A8A}"/>
              </a:ext>
            </a:extLst>
          </p:cNvPr>
          <p:cNvSpPr>
            <a:spLocks noGrp="1"/>
          </p:cNvSpPr>
          <p:nvPr>
            <p:ph type="ctrTitle"/>
          </p:nvPr>
        </p:nvSpPr>
        <p:spPr/>
        <p:txBody>
          <a:bodyPr/>
          <a:lstStyle/>
          <a:p>
            <a:r>
              <a:rPr lang="ja-JP" altLang="en-US" dirty="0"/>
              <a:t>第一共済</a:t>
            </a:r>
          </a:p>
        </p:txBody>
      </p:sp>
    </p:spTree>
    <p:extLst>
      <p:ext uri="{BB962C8B-B14F-4D97-AF65-F5344CB8AC3E}">
        <p14:creationId xmlns:p14="http://schemas.microsoft.com/office/powerpoint/2010/main" val="2176978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49D7C2-C0C3-8F5E-2EBA-7C48EE1A7ECC}"/>
              </a:ext>
            </a:extLst>
          </p:cNvPr>
          <p:cNvSpPr>
            <a:spLocks noGrp="1"/>
          </p:cNvSpPr>
          <p:nvPr>
            <p:ph type="title"/>
          </p:nvPr>
        </p:nvSpPr>
        <p:spPr/>
        <p:txBody>
          <a:bodyPr/>
          <a:lstStyle/>
          <a:p>
            <a:r>
              <a:rPr kumimoji="1" lang="ja-JP" altLang="en-US" dirty="0"/>
              <a:t>第一共済制度（個人開業）</a:t>
            </a:r>
          </a:p>
        </p:txBody>
      </p:sp>
      <p:sp>
        <p:nvSpPr>
          <p:cNvPr id="4" name="コンテンツ プレースホルダー 2">
            <a:extLst>
              <a:ext uri="{FF2B5EF4-FFF2-40B4-BE49-F238E27FC236}">
                <a16:creationId xmlns:a16="http://schemas.microsoft.com/office/drawing/2014/main" id="{E3EB9E1E-C05B-A6C8-2C55-B084E9BB031F}"/>
              </a:ext>
            </a:extLst>
          </p:cNvPr>
          <p:cNvSpPr>
            <a:spLocks noGrp="1"/>
          </p:cNvSpPr>
          <p:nvPr>
            <p:ph idx="1"/>
          </p:nvPr>
        </p:nvSpPr>
        <p:spPr>
          <a:xfrm>
            <a:off x="1295400" y="2557463"/>
            <a:ext cx="9601200" cy="3317875"/>
          </a:xfrm>
        </p:spPr>
        <p:txBody>
          <a:bodyPr>
            <a:normAutofit fontScale="62500" lnSpcReduction="20000"/>
          </a:bodyPr>
          <a:lstStyle/>
          <a:p>
            <a:pPr marL="0" indent="0">
              <a:buNone/>
            </a:pPr>
            <a:r>
              <a:rPr kumimoji="1" lang="ja-JP" altLang="en-US" sz="5800" dirty="0">
                <a:latin typeface="メイリオ" panose="020B0604030504040204" pitchFamily="50" charset="-128"/>
                <a:ea typeface="メイリオ" panose="020B0604030504040204" pitchFamily="50" charset="-128"/>
              </a:rPr>
              <a:t>　</a:t>
            </a:r>
            <a:r>
              <a:rPr kumimoji="1" lang="ja-JP" altLang="en-US" sz="6900" dirty="0">
                <a:latin typeface="メイリオ" panose="020B0604030504040204" pitchFamily="50" charset="-128"/>
                <a:ea typeface="メイリオ" panose="020B0604030504040204" pitchFamily="50" charset="-128"/>
              </a:rPr>
              <a:t>不幸にして、院長が死亡、もしくは診療不能となり、診療再開の見込みがない場合。</a:t>
            </a:r>
            <a:endParaRPr kumimoji="1" lang="en-US" altLang="ja-JP" sz="6900" dirty="0">
              <a:latin typeface="メイリオ" panose="020B0604030504040204" pitchFamily="50" charset="-128"/>
              <a:ea typeface="メイリオ" panose="020B0604030504040204" pitchFamily="50" charset="-128"/>
            </a:endParaRPr>
          </a:p>
          <a:p>
            <a:pPr marL="0" indent="0">
              <a:buNone/>
            </a:pPr>
            <a:endParaRPr kumimoji="1" lang="en-US" altLang="ja-JP" sz="4000" dirty="0">
              <a:latin typeface="メイリオ" panose="020B0604030504040204" pitchFamily="50" charset="-128"/>
              <a:ea typeface="メイリオ" panose="020B0604030504040204" pitchFamily="50" charset="-128"/>
            </a:endParaRPr>
          </a:p>
          <a:p>
            <a:pPr marL="0" indent="0" algn="ctr">
              <a:buNone/>
            </a:pPr>
            <a:r>
              <a:rPr lang="ja-JP" altLang="en-US" sz="8800" dirty="0">
                <a:latin typeface="メイリオ" panose="020B0604030504040204" pitchFamily="50" charset="-128"/>
                <a:ea typeface="メイリオ" panose="020B0604030504040204" pitchFamily="50" charset="-128"/>
              </a:rPr>
              <a:t>→</a:t>
            </a:r>
            <a:r>
              <a:rPr lang="ja-JP" altLang="en-US" sz="8800" dirty="0">
                <a:solidFill>
                  <a:srgbClr val="FF0000"/>
                </a:solidFill>
                <a:latin typeface="メイリオ" panose="020B0604030504040204" pitchFamily="50" charset="-128"/>
                <a:ea typeface="メイリオ" panose="020B0604030504040204" pitchFamily="50" charset="-128"/>
              </a:rPr>
              <a:t>廃院</a:t>
            </a:r>
            <a:r>
              <a:rPr lang="ja-JP" altLang="en-US" sz="8800" dirty="0">
                <a:latin typeface="メイリオ" panose="020B0604030504040204" pitchFamily="50" charset="-128"/>
                <a:ea typeface="メイリオ" panose="020B0604030504040204" pitchFamily="50" charset="-128"/>
              </a:rPr>
              <a:t>　</a:t>
            </a:r>
            <a:endParaRPr lang="en-US" altLang="ja-JP" sz="8800" dirty="0">
              <a:latin typeface="メイリオ" panose="020B0604030504040204" pitchFamily="50" charset="-128"/>
              <a:ea typeface="メイリオ" panose="020B0604030504040204" pitchFamily="50" charset="-128"/>
            </a:endParaRPr>
          </a:p>
          <a:p>
            <a:pPr marL="0" indent="0">
              <a:buNone/>
            </a:pPr>
            <a:endParaRPr lang="en-US" altLang="ja-JP" sz="4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638741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49D7C2-C0C3-8F5E-2EBA-7C48EE1A7ECC}"/>
              </a:ext>
            </a:extLst>
          </p:cNvPr>
          <p:cNvSpPr>
            <a:spLocks noGrp="1"/>
          </p:cNvSpPr>
          <p:nvPr>
            <p:ph type="title"/>
          </p:nvPr>
        </p:nvSpPr>
        <p:spPr/>
        <p:txBody>
          <a:bodyPr/>
          <a:lstStyle/>
          <a:p>
            <a:r>
              <a:rPr kumimoji="1" lang="ja-JP" altLang="en-US" dirty="0"/>
              <a:t>第一共済制度（個人開業）</a:t>
            </a:r>
          </a:p>
        </p:txBody>
      </p:sp>
      <p:sp>
        <p:nvSpPr>
          <p:cNvPr id="6" name="コンテンツ プレースホルダー 2">
            <a:extLst>
              <a:ext uri="{FF2B5EF4-FFF2-40B4-BE49-F238E27FC236}">
                <a16:creationId xmlns:a16="http://schemas.microsoft.com/office/drawing/2014/main" id="{82617F9A-22C5-6FF2-00B6-9C43F8B2EE78}"/>
              </a:ext>
            </a:extLst>
          </p:cNvPr>
          <p:cNvSpPr>
            <a:spLocks noGrp="1"/>
          </p:cNvSpPr>
          <p:nvPr>
            <p:ph idx="1"/>
          </p:nvPr>
        </p:nvSpPr>
        <p:spPr>
          <a:xfrm>
            <a:off x="866275" y="2557463"/>
            <a:ext cx="10587788" cy="3317875"/>
          </a:xfrm>
        </p:spPr>
        <p:txBody>
          <a:bodyPr>
            <a:normAutofit/>
          </a:bodyPr>
          <a:lstStyle/>
          <a:p>
            <a:pPr marL="0" indent="0">
              <a:buNone/>
            </a:pPr>
            <a:r>
              <a:rPr kumimoji="1" lang="ja-JP" altLang="en-US" sz="4400" dirty="0">
                <a:latin typeface="メイリオ" panose="020B0604030504040204" pitchFamily="50" charset="-128"/>
                <a:ea typeface="メイリオ" panose="020B0604030504040204" pitchFamily="50" charset="-128"/>
              </a:rPr>
              <a:t>病院が廃院となる場合</a:t>
            </a:r>
            <a:endParaRPr kumimoji="1" lang="en-US" altLang="ja-JP" sz="4400" dirty="0">
              <a:latin typeface="メイリオ" panose="020B0604030504040204" pitchFamily="50" charset="-128"/>
              <a:ea typeface="メイリオ" panose="020B0604030504040204" pitchFamily="50" charset="-128"/>
            </a:endParaRPr>
          </a:p>
          <a:p>
            <a:pPr marL="0" indent="0">
              <a:lnSpc>
                <a:spcPct val="200000"/>
              </a:lnSpc>
              <a:buNone/>
            </a:pPr>
            <a:r>
              <a:rPr kumimoji="1" lang="ja-JP" altLang="en-US" sz="4400" dirty="0">
                <a:latin typeface="メイリオ" panose="020B0604030504040204" pitchFamily="50" charset="-128"/>
                <a:ea typeface="メイリオ" panose="020B0604030504040204" pitchFamily="50" charset="-128"/>
              </a:rPr>
              <a:t>→</a:t>
            </a:r>
            <a:r>
              <a:rPr kumimoji="1" lang="ja-JP" altLang="en-US" sz="4400" dirty="0">
                <a:solidFill>
                  <a:srgbClr val="FF0000"/>
                </a:solidFill>
                <a:latin typeface="メイリオ" panose="020B0604030504040204" pitchFamily="50" charset="-128"/>
                <a:ea typeface="メイリオ" panose="020B0604030504040204" pitchFamily="50" charset="-128"/>
              </a:rPr>
              <a:t>矯正基本料金の精算する義務</a:t>
            </a:r>
            <a:endParaRPr kumimoji="1" lang="en-US" altLang="ja-JP" sz="4400" dirty="0">
              <a:solidFill>
                <a:srgbClr val="FF0000"/>
              </a:solidFill>
              <a:latin typeface="メイリオ" panose="020B0604030504040204" pitchFamily="50" charset="-128"/>
              <a:ea typeface="メイリオ" panose="020B0604030504040204" pitchFamily="50" charset="-128"/>
            </a:endParaRPr>
          </a:p>
          <a:p>
            <a:pPr marL="0" indent="0">
              <a:buNone/>
            </a:pPr>
            <a:r>
              <a:rPr kumimoji="1" lang="ja-JP" altLang="en-US" sz="4400" dirty="0">
                <a:latin typeface="メイリオ" panose="020B0604030504040204" pitchFamily="50" charset="-128"/>
                <a:ea typeface="メイリオ" panose="020B0604030504040204" pitchFamily="50" charset="-128"/>
              </a:rPr>
              <a:t>→その後の</a:t>
            </a:r>
            <a:r>
              <a:rPr kumimoji="1" lang="ja-JP" altLang="en-US" sz="4400" dirty="0">
                <a:solidFill>
                  <a:srgbClr val="FF0000"/>
                </a:solidFill>
                <a:latin typeface="メイリオ" panose="020B0604030504040204" pitchFamily="50" charset="-128"/>
                <a:ea typeface="メイリオ" panose="020B0604030504040204" pitchFamily="50" charset="-128"/>
              </a:rPr>
              <a:t>治療継続先の紹介の義務</a:t>
            </a:r>
            <a:endParaRPr kumimoji="1" lang="en-US" altLang="ja-JP" sz="4400" dirty="0">
              <a:solidFill>
                <a:srgbClr val="FF0000"/>
              </a:solidFill>
              <a:latin typeface="メイリオ" panose="020B0604030504040204" pitchFamily="50" charset="-128"/>
              <a:ea typeface="メイリオ" panose="020B0604030504040204" pitchFamily="50" charset="-128"/>
            </a:endParaRPr>
          </a:p>
          <a:p>
            <a:pPr marL="0" indent="0">
              <a:buNone/>
            </a:pPr>
            <a:endParaRPr kumimoji="1" lang="ja-JP" altLang="en-US" sz="4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215470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BCBB85-C331-C9A6-FE01-B57923A6DB25}"/>
              </a:ext>
            </a:extLst>
          </p:cNvPr>
          <p:cNvSpPr>
            <a:spLocks noGrp="1"/>
          </p:cNvSpPr>
          <p:nvPr>
            <p:ph type="title"/>
          </p:nvPr>
        </p:nvSpPr>
        <p:spPr/>
        <p:txBody>
          <a:bodyPr/>
          <a:lstStyle/>
          <a:p>
            <a:r>
              <a:rPr lang="ja-JP" altLang="en-US" dirty="0"/>
              <a:t>矯正基本料金の精算</a:t>
            </a:r>
            <a:endParaRPr kumimoji="1" lang="ja-JP" altLang="en-US" dirty="0"/>
          </a:p>
        </p:txBody>
      </p:sp>
      <p:sp>
        <p:nvSpPr>
          <p:cNvPr id="4" name="コンテンツ プレースホルダー 2">
            <a:extLst>
              <a:ext uri="{FF2B5EF4-FFF2-40B4-BE49-F238E27FC236}">
                <a16:creationId xmlns:a16="http://schemas.microsoft.com/office/drawing/2014/main" id="{6487A8AA-ACFB-11E1-6162-1B674FDF5224}"/>
              </a:ext>
            </a:extLst>
          </p:cNvPr>
          <p:cNvSpPr>
            <a:spLocks noGrp="1"/>
          </p:cNvSpPr>
          <p:nvPr>
            <p:ph idx="1"/>
          </p:nvPr>
        </p:nvSpPr>
        <p:spPr>
          <a:xfrm>
            <a:off x="1177871" y="2557463"/>
            <a:ext cx="9887919" cy="3650832"/>
          </a:xfrm>
        </p:spPr>
        <p:txBody>
          <a:bodyPr>
            <a:noAutofit/>
          </a:bodyPr>
          <a:lstStyle/>
          <a:p>
            <a:r>
              <a:rPr kumimoji="1" lang="ja-JP" altLang="en-US" sz="2800" dirty="0">
                <a:latin typeface="メイリオ" panose="020B0604030504040204" pitchFamily="50" charset="-128"/>
                <a:ea typeface="メイリオ" panose="020B0604030504040204" pitchFamily="50" charset="-128"/>
              </a:rPr>
              <a:t>矯正歯科は、患者さんとの間で治療契約をし、矯正基本料金として治療費を前受け金としていただいている場合がほとんど。</a:t>
            </a:r>
            <a:endParaRPr lang="en-US" altLang="ja-JP" sz="2800" dirty="0">
              <a:latin typeface="メイリオ" panose="020B0604030504040204" pitchFamily="50" charset="-128"/>
              <a:ea typeface="メイリオ" panose="020B0604030504040204" pitchFamily="50" charset="-128"/>
            </a:endParaRPr>
          </a:p>
          <a:p>
            <a:r>
              <a:rPr kumimoji="1" lang="ja-JP" altLang="en-US" sz="2800" dirty="0">
                <a:latin typeface="メイリオ" panose="020B0604030504040204" pitchFamily="50" charset="-128"/>
                <a:ea typeface="メイリオ" panose="020B0604030504040204" pitchFamily="50" charset="-128"/>
              </a:rPr>
              <a:t>ー例ー</a:t>
            </a:r>
            <a:endParaRPr kumimoji="1" lang="en-US" altLang="ja-JP" sz="2800" dirty="0">
              <a:latin typeface="メイリオ" panose="020B0604030504040204" pitchFamily="50" charset="-128"/>
              <a:ea typeface="メイリオ" panose="020B0604030504040204" pitchFamily="50" charset="-128"/>
            </a:endParaRPr>
          </a:p>
          <a:p>
            <a:r>
              <a:rPr lang="ja-JP" altLang="en-US" sz="2800" dirty="0">
                <a:latin typeface="メイリオ" panose="020B0604030504040204" pitchFamily="50" charset="-128"/>
                <a:ea typeface="メイリオ" panose="020B0604030504040204" pitchFamily="50" charset="-128"/>
              </a:rPr>
              <a:t>矯正資本料金　金</a:t>
            </a:r>
            <a:r>
              <a:rPr lang="en-US" altLang="ja-JP" sz="2800" dirty="0">
                <a:latin typeface="メイリオ" panose="020B0604030504040204" pitchFamily="50" charset="-128"/>
                <a:ea typeface="メイリオ" panose="020B0604030504040204" pitchFamily="50" charset="-128"/>
              </a:rPr>
              <a:t>800,000</a:t>
            </a:r>
            <a:r>
              <a:rPr lang="ja-JP" altLang="en-US" sz="2800" dirty="0">
                <a:latin typeface="メイリオ" panose="020B0604030504040204" pitchFamily="50" charset="-128"/>
                <a:ea typeface="メイリオ" panose="020B0604030504040204" pitchFamily="50" charset="-128"/>
              </a:rPr>
              <a:t>円（消費税別）</a:t>
            </a:r>
            <a:endParaRPr lang="en-US" altLang="ja-JP" sz="2800" dirty="0">
              <a:latin typeface="メイリオ" panose="020B0604030504040204" pitchFamily="50" charset="-128"/>
              <a:ea typeface="メイリオ" panose="020B0604030504040204" pitchFamily="50" charset="-128"/>
            </a:endParaRPr>
          </a:p>
          <a:p>
            <a:r>
              <a:rPr lang="ja-JP" altLang="en-US" sz="2800" dirty="0">
                <a:latin typeface="メイリオ" panose="020B0604030504040204" pitchFamily="50" charset="-128"/>
                <a:ea typeface="メイリオ" panose="020B0604030504040204" pitchFamily="50" charset="-128"/>
              </a:rPr>
              <a:t>治療が半分終わっていれば</a:t>
            </a:r>
            <a:r>
              <a:rPr lang="en-US" altLang="ja-JP" sz="2800" dirty="0">
                <a:latin typeface="メイリオ" panose="020B0604030504040204" pitchFamily="50" charset="-128"/>
                <a:ea typeface="メイリオ" panose="020B0604030504040204" pitchFamily="50" charset="-128"/>
              </a:rPr>
              <a:t>400,000</a:t>
            </a:r>
            <a:r>
              <a:rPr lang="ja-JP" altLang="en-US" sz="2800" dirty="0">
                <a:latin typeface="メイリオ" panose="020B0604030504040204" pitchFamily="50" charset="-128"/>
                <a:ea typeface="メイリオ" panose="020B0604030504040204" pitchFamily="50" charset="-128"/>
              </a:rPr>
              <a:t>円</a:t>
            </a:r>
            <a:r>
              <a:rPr lang="zh-TW" altLang="en-US" sz="2800" dirty="0">
                <a:latin typeface="メイリオ" panose="020B0604030504040204" pitchFamily="50" charset="-128"/>
                <a:ea typeface="メイリオ" panose="020B0604030504040204" pitchFamily="50" charset="-128"/>
              </a:rPr>
              <a:t>（消費税別）</a:t>
            </a:r>
            <a:r>
              <a:rPr lang="ja-JP" altLang="en-US" sz="2800" dirty="0">
                <a:latin typeface="メイリオ" panose="020B0604030504040204" pitchFamily="50" charset="-128"/>
                <a:ea typeface="メイリオ" panose="020B0604030504040204" pitchFamily="50" charset="-128"/>
              </a:rPr>
              <a:t>精算する。</a:t>
            </a:r>
            <a:endParaRPr kumimoji="1" lang="ja-JP" altLang="en-US" sz="2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114263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4F7C3B3-9347-373B-4440-45AA3FACB3F7}"/>
              </a:ext>
            </a:extLst>
          </p:cNvPr>
          <p:cNvSpPr txBox="1"/>
          <p:nvPr/>
        </p:nvSpPr>
        <p:spPr>
          <a:xfrm>
            <a:off x="1043552" y="612844"/>
            <a:ext cx="10104895" cy="5632311"/>
          </a:xfrm>
          <a:prstGeom prst="rect">
            <a:avLst/>
          </a:prstGeom>
          <a:noFill/>
        </p:spPr>
        <p:txBody>
          <a:bodyPr wrap="square">
            <a:spAutoFit/>
          </a:bodyPr>
          <a:lstStyle/>
          <a:p>
            <a:r>
              <a:rPr lang="ja-JP" altLang="en-US" dirty="0">
                <a:latin typeface="メイリオ" panose="020B0604030504040204" pitchFamily="50" charset="-128"/>
                <a:ea typeface="メイリオ" panose="020B0604030504040204" pitchFamily="50" charset="-128"/>
              </a:rPr>
              <a:t>＜日本臨床矯正歯科医会の診療報酬精算目安による金額計算＞</a:t>
            </a:r>
          </a:p>
          <a:p>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．永久歯列期のマルチブラケット装置による治療の場合</a:t>
            </a:r>
          </a:p>
          <a:p>
            <a:r>
              <a:rPr lang="ja-JP" altLang="en-US" dirty="0">
                <a:latin typeface="メイリオ" panose="020B0604030504040204" pitchFamily="50" charset="-128"/>
                <a:ea typeface="メイリオ" panose="020B0604030504040204" pitchFamily="50" charset="-128"/>
              </a:rPr>
              <a:t>（既に全額入金となっている患者に対しての返金する割合の目安）</a:t>
            </a:r>
          </a:p>
          <a:p>
            <a:r>
              <a:rPr lang="ja-JP" altLang="en-US" dirty="0">
                <a:latin typeface="メイリオ" panose="020B0604030504040204" pitchFamily="50" charset="-128"/>
                <a:ea typeface="メイリオ" panose="020B0604030504040204" pitchFamily="50" charset="-128"/>
              </a:rPr>
              <a:t>　　治療のステップ　　返金額判断の目安</a:t>
            </a:r>
          </a:p>
          <a:p>
            <a:r>
              <a:rPr lang="ja-JP" altLang="en-US" dirty="0">
                <a:latin typeface="メイリオ" panose="020B0604030504040204" pitchFamily="50" charset="-128"/>
                <a:ea typeface="メイリオ" panose="020B0604030504040204" pitchFamily="50" charset="-128"/>
              </a:rPr>
              <a:t>　　　全歯の整列　　　　　</a:t>
            </a:r>
            <a:r>
              <a:rPr lang="en-US" altLang="ja-JP" dirty="0">
                <a:latin typeface="メイリオ" panose="020B0604030504040204" pitchFamily="50" charset="-128"/>
                <a:ea typeface="メイリオ" panose="020B0604030504040204" pitchFamily="50" charset="-128"/>
              </a:rPr>
              <a:t>60</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70</a:t>
            </a:r>
            <a:r>
              <a:rPr lang="ja-JP" altLang="en-US" dirty="0">
                <a:latin typeface="メイリオ" panose="020B0604030504040204" pitchFamily="50" charset="-128"/>
                <a:ea typeface="メイリオ" panose="020B0604030504040204" pitchFamily="50" charset="-128"/>
              </a:rPr>
              <a:t>％程度</a:t>
            </a:r>
          </a:p>
          <a:p>
            <a:r>
              <a:rPr lang="ja-JP" altLang="en-US" dirty="0">
                <a:latin typeface="メイリオ" panose="020B0604030504040204" pitchFamily="50" charset="-128"/>
                <a:ea typeface="メイリオ" panose="020B0604030504040204" pitchFamily="50" charset="-128"/>
              </a:rPr>
              <a:t>　　　犬歯の移動　　　　　</a:t>
            </a:r>
            <a:r>
              <a:rPr lang="en-US" altLang="ja-JP" dirty="0">
                <a:latin typeface="メイリオ" panose="020B0604030504040204" pitchFamily="50" charset="-128"/>
                <a:ea typeface="メイリオ" panose="020B0604030504040204" pitchFamily="50" charset="-128"/>
              </a:rPr>
              <a:t>40</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60</a:t>
            </a:r>
            <a:r>
              <a:rPr lang="ja-JP" altLang="en-US" dirty="0">
                <a:latin typeface="メイリオ" panose="020B0604030504040204" pitchFamily="50" charset="-128"/>
                <a:ea typeface="メイリオ" panose="020B0604030504040204" pitchFamily="50" charset="-128"/>
              </a:rPr>
              <a:t>％程度</a:t>
            </a:r>
          </a:p>
          <a:p>
            <a:r>
              <a:rPr lang="ja-JP" altLang="en-US" dirty="0">
                <a:latin typeface="メイリオ" panose="020B0604030504040204" pitchFamily="50" charset="-128"/>
                <a:ea typeface="メイリオ" panose="020B0604030504040204" pitchFamily="50" charset="-128"/>
              </a:rPr>
              <a:t>　　　前歯の空隙閉鎖　　　</a:t>
            </a:r>
            <a:r>
              <a:rPr lang="en-US" altLang="ja-JP" dirty="0">
                <a:latin typeface="メイリオ" panose="020B0604030504040204" pitchFamily="50" charset="-128"/>
                <a:ea typeface="メイリオ" panose="020B0604030504040204" pitchFamily="50" charset="-128"/>
              </a:rPr>
              <a:t>30</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40</a:t>
            </a:r>
            <a:r>
              <a:rPr lang="ja-JP" altLang="en-US" dirty="0">
                <a:latin typeface="メイリオ" panose="020B0604030504040204" pitchFamily="50" charset="-128"/>
                <a:ea typeface="メイリオ" panose="020B0604030504040204" pitchFamily="50" charset="-128"/>
              </a:rPr>
              <a:t>％程度</a:t>
            </a:r>
          </a:p>
          <a:p>
            <a:r>
              <a:rPr lang="ja-JP" altLang="en-US" dirty="0">
                <a:latin typeface="メイリオ" panose="020B0604030504040204" pitchFamily="50" charset="-128"/>
                <a:ea typeface="メイリオ" panose="020B0604030504040204" pitchFamily="50" charset="-128"/>
              </a:rPr>
              <a:t>　　　仕上げ　　　　　　　</a:t>
            </a:r>
            <a:r>
              <a:rPr lang="en-US" altLang="ja-JP" dirty="0">
                <a:latin typeface="メイリオ" panose="020B0604030504040204" pitchFamily="50" charset="-128"/>
                <a:ea typeface="メイリオ" panose="020B0604030504040204" pitchFamily="50" charset="-128"/>
              </a:rPr>
              <a:t>20</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30</a:t>
            </a:r>
            <a:r>
              <a:rPr lang="ja-JP" altLang="en-US" dirty="0">
                <a:latin typeface="メイリオ" panose="020B0604030504040204" pitchFamily="50" charset="-128"/>
                <a:ea typeface="メイリオ" panose="020B0604030504040204" pitchFamily="50" charset="-128"/>
              </a:rPr>
              <a:t>％程度</a:t>
            </a:r>
          </a:p>
          <a:p>
            <a:r>
              <a:rPr lang="ja-JP" altLang="en-US" dirty="0">
                <a:latin typeface="メイリオ" panose="020B0604030504040204" pitchFamily="50" charset="-128"/>
                <a:ea typeface="メイリオ" panose="020B0604030504040204" pitchFamily="50" charset="-128"/>
              </a:rPr>
              <a:t>　　　保定　　　　　　　　</a:t>
            </a:r>
            <a:r>
              <a:rPr lang="en-US" altLang="ja-JP" dirty="0">
                <a:latin typeface="メイリオ" panose="020B0604030504040204" pitchFamily="50" charset="-128"/>
                <a:ea typeface="メイリオ" panose="020B0604030504040204" pitchFamily="50" charset="-128"/>
              </a:rPr>
              <a:t>0 </a:t>
            </a: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5</a:t>
            </a:r>
            <a:r>
              <a:rPr lang="ja-JP" altLang="en-US" dirty="0">
                <a:latin typeface="メイリオ" panose="020B0604030504040204" pitchFamily="50" charset="-128"/>
                <a:ea typeface="メイリオ" panose="020B0604030504040204" pitchFamily="50" charset="-128"/>
              </a:rPr>
              <a:t>％程度</a:t>
            </a:r>
          </a:p>
          <a:p>
            <a:r>
              <a:rPr lang="ja-JP" altLang="en-US" dirty="0">
                <a:latin typeface="メイリオ" panose="020B0604030504040204" pitchFamily="50" charset="-128"/>
                <a:ea typeface="メイリオ" panose="020B0604030504040204" pitchFamily="50" charset="-128"/>
              </a:rPr>
              <a:t>　診療報酬精算額は、治療のステップや既に経過した治療期間、今後の内容などを考慮し、最終的な精算額の決定を行います。非抜歯治療や他のテクニックに対しても治療終了に至るまでのおおよその治療内容の到達度を考慮し、返金額を決定してください。</a:t>
            </a:r>
          </a:p>
          <a:p>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．乳歯列・混合歯列期の治療を開始した場合</a:t>
            </a:r>
          </a:p>
          <a:p>
            <a:r>
              <a:rPr lang="en-US" altLang="ja-JP" dirty="0">
                <a:latin typeface="メイリオ" panose="020B0604030504040204" pitchFamily="50" charset="-128"/>
                <a:ea typeface="メイリオ" panose="020B0604030504040204" pitchFamily="50" charset="-128"/>
              </a:rPr>
              <a:t>(A)</a:t>
            </a:r>
            <a:r>
              <a:rPr lang="ja-JP" altLang="en-US" dirty="0">
                <a:latin typeface="メイリオ" panose="020B0604030504040204" pitchFamily="50" charset="-128"/>
                <a:ea typeface="メイリオ" panose="020B0604030504040204" pitchFamily="50" charset="-128"/>
              </a:rPr>
              <a:t>第</a:t>
            </a:r>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期治療分のみの治療契約をしている場合</a:t>
            </a:r>
          </a:p>
          <a:p>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）主訴または第</a:t>
            </a:r>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期治療の目標が達せられていれば、治療終了として精算額は</a:t>
            </a:r>
            <a:r>
              <a:rPr lang="en-US" altLang="ja-JP" dirty="0">
                <a:latin typeface="メイリオ" panose="020B0604030504040204" pitchFamily="50" charset="-128"/>
                <a:ea typeface="メイリオ" panose="020B0604030504040204" pitchFamily="50" charset="-128"/>
              </a:rPr>
              <a:t>0</a:t>
            </a:r>
            <a:r>
              <a:rPr lang="ja-JP" altLang="en-US" dirty="0">
                <a:latin typeface="メイリオ" panose="020B0604030504040204" pitchFamily="50" charset="-128"/>
                <a:ea typeface="メイリオ" panose="020B0604030504040204" pitchFamily="50" charset="-128"/>
              </a:rPr>
              <a:t>とする。</a:t>
            </a:r>
          </a:p>
          <a:p>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）主訴が改善されていなかったり、治療の継続が必要と判断されたりする場合には、現在までの治療内容と今後予想される治療期間を考慮して決定する。</a:t>
            </a:r>
          </a:p>
          <a:p>
            <a:r>
              <a:rPr lang="en-US" altLang="ja-JP" dirty="0">
                <a:latin typeface="メイリオ" panose="020B0604030504040204" pitchFamily="50" charset="-128"/>
                <a:ea typeface="メイリオ" panose="020B0604030504040204" pitchFamily="50" charset="-128"/>
              </a:rPr>
              <a:t>(B)</a:t>
            </a:r>
            <a:r>
              <a:rPr lang="ja-JP" altLang="en-US" dirty="0">
                <a:latin typeface="メイリオ" panose="020B0604030504040204" pitchFamily="50" charset="-128"/>
                <a:ea typeface="メイリオ" panose="020B0604030504040204" pitchFamily="50" charset="-128"/>
              </a:rPr>
              <a:t>第</a:t>
            </a:r>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期治療（永久歯列期）まで含めて治療費の契約をしている場合</a:t>
            </a:r>
          </a:p>
          <a:p>
            <a:r>
              <a:rPr lang="ja-JP" altLang="en-US" dirty="0">
                <a:latin typeface="メイリオ" panose="020B0604030504040204" pitchFamily="50" charset="-128"/>
                <a:ea typeface="メイリオ" panose="020B0604030504040204" pitchFamily="50" charset="-128"/>
              </a:rPr>
              <a:t>　　第</a:t>
            </a:r>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期治療が終了していれば、精算判断の目安は</a:t>
            </a:r>
            <a:r>
              <a:rPr lang="en-US" altLang="ja-JP" dirty="0">
                <a:latin typeface="メイリオ" panose="020B0604030504040204" pitchFamily="50" charset="-128"/>
                <a:ea typeface="メイリオ" panose="020B0604030504040204" pitchFamily="50" charset="-128"/>
              </a:rPr>
              <a:t>40</a:t>
            </a:r>
            <a:r>
              <a:rPr lang="ja-JP" altLang="en-US" dirty="0">
                <a:latin typeface="メイリオ" panose="020B0604030504040204" pitchFamily="50" charset="-128"/>
                <a:ea typeface="メイリオ" panose="020B0604030504040204" pitchFamily="50" charset="-128"/>
              </a:rPr>
              <a:t>％程度とする。</a:t>
            </a:r>
          </a:p>
          <a:p>
            <a:r>
              <a:rPr lang="ja-JP" altLang="en-US" dirty="0">
                <a:latin typeface="メイリオ" panose="020B0604030504040204" pitchFamily="50" charset="-128"/>
                <a:ea typeface="メイリオ" panose="020B0604030504040204" pitchFamily="50" charset="-128"/>
              </a:rPr>
              <a:t>　　　　　　　　　　　　　　　　　　　　　　　　　　（日本臨床矯正歯科医会</a:t>
            </a:r>
            <a:r>
              <a:rPr lang="en-US" altLang="ja-JP" dirty="0">
                <a:latin typeface="メイリオ" panose="020B0604030504040204" pitchFamily="50" charset="-128"/>
                <a:ea typeface="メイリオ" panose="020B0604030504040204" pitchFamily="50" charset="-128"/>
              </a:rPr>
              <a:t>HP</a:t>
            </a:r>
            <a:r>
              <a:rPr lang="ja-JP" altLang="en-US" dirty="0">
                <a:latin typeface="メイリオ" panose="020B0604030504040204" pitchFamily="50" charset="-128"/>
                <a:ea typeface="メイリオ" panose="020B0604030504040204" pitchFamily="50" charset="-128"/>
              </a:rPr>
              <a:t>より抜粋）</a:t>
            </a:r>
          </a:p>
        </p:txBody>
      </p:sp>
    </p:spTree>
    <p:extLst>
      <p:ext uri="{BB962C8B-B14F-4D97-AF65-F5344CB8AC3E}">
        <p14:creationId xmlns:p14="http://schemas.microsoft.com/office/powerpoint/2010/main" val="2703190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2D2220-EDB4-4BC9-66D7-EC9686A0B2DE}"/>
              </a:ext>
            </a:extLst>
          </p:cNvPr>
          <p:cNvSpPr>
            <a:spLocks noGrp="1"/>
          </p:cNvSpPr>
          <p:nvPr>
            <p:ph type="title"/>
          </p:nvPr>
        </p:nvSpPr>
        <p:spPr/>
        <p:txBody>
          <a:bodyPr/>
          <a:lstStyle/>
          <a:p>
            <a:r>
              <a:rPr lang="ja-JP" altLang="en-US" dirty="0"/>
              <a:t>矯正基本料金の精算</a:t>
            </a:r>
            <a:endParaRPr kumimoji="1" lang="ja-JP" altLang="en-US" dirty="0"/>
          </a:p>
        </p:txBody>
      </p:sp>
      <p:sp>
        <p:nvSpPr>
          <p:cNvPr id="4" name="コンテンツ プレースホルダー 2">
            <a:extLst>
              <a:ext uri="{FF2B5EF4-FFF2-40B4-BE49-F238E27FC236}">
                <a16:creationId xmlns:a16="http://schemas.microsoft.com/office/drawing/2014/main" id="{E190160A-71AD-5C1A-5792-FB898C9A3E2C}"/>
              </a:ext>
            </a:extLst>
          </p:cNvPr>
          <p:cNvSpPr>
            <a:spLocks noGrp="1"/>
          </p:cNvSpPr>
          <p:nvPr>
            <p:ph idx="1"/>
          </p:nvPr>
        </p:nvSpPr>
        <p:spPr>
          <a:xfrm>
            <a:off x="1115877" y="2557463"/>
            <a:ext cx="10027403" cy="3317875"/>
          </a:xfrm>
        </p:spPr>
        <p:txBody>
          <a:bodyPr>
            <a:normAutofit fontScale="92500" lnSpcReduction="10000"/>
          </a:bodyPr>
          <a:lstStyle/>
          <a:p>
            <a:pPr>
              <a:lnSpc>
                <a:spcPct val="150000"/>
              </a:lnSpc>
            </a:pPr>
            <a:r>
              <a:rPr kumimoji="1" lang="ja-JP" altLang="en-US" sz="5400" dirty="0">
                <a:latin typeface="メイリオ" panose="020B0604030504040204" pitchFamily="50" charset="-128"/>
                <a:ea typeface="メイリオ" panose="020B0604030504040204" pitchFamily="50" charset="-128"/>
              </a:rPr>
              <a:t>矯正基本料金は治療が</a:t>
            </a:r>
            <a:r>
              <a:rPr kumimoji="1" lang="ja-JP" altLang="en-US" sz="5400" dirty="0">
                <a:solidFill>
                  <a:srgbClr val="FF0000"/>
                </a:solidFill>
                <a:latin typeface="メイリオ" panose="020B0604030504040204" pitchFamily="50" charset="-128"/>
                <a:ea typeface="メイリオ" panose="020B0604030504040204" pitchFamily="50" charset="-128"/>
              </a:rPr>
              <a:t>終了</a:t>
            </a:r>
            <a:r>
              <a:rPr kumimoji="1" lang="ja-JP" altLang="en-US" sz="5400" dirty="0">
                <a:latin typeface="メイリオ" panose="020B0604030504040204" pitchFamily="50" charset="-128"/>
                <a:ea typeface="メイリオ" panose="020B0604030504040204" pitchFamily="50" charset="-128"/>
              </a:rPr>
              <a:t>して、</a:t>
            </a:r>
            <a:r>
              <a:rPr kumimoji="1" lang="ja-JP" altLang="en-US" sz="5400" dirty="0">
                <a:solidFill>
                  <a:srgbClr val="FF0000"/>
                </a:solidFill>
                <a:latin typeface="メイリオ" panose="020B0604030504040204" pitchFamily="50" charset="-128"/>
                <a:ea typeface="メイリオ" panose="020B0604030504040204" pitchFamily="50" charset="-128"/>
              </a:rPr>
              <a:t>初めてすべてが病院のものとなる</a:t>
            </a:r>
            <a:r>
              <a:rPr kumimoji="1" lang="ja-JP" altLang="en-US" sz="5400" dirty="0">
                <a:latin typeface="メイリオ" panose="020B0604030504040204" pitchFamily="50" charset="-128"/>
                <a:ea typeface="メイリオ" panose="020B0604030504040204" pitchFamily="50" charset="-128"/>
              </a:rPr>
              <a:t>ことを覚えておく必要がある。</a:t>
            </a:r>
          </a:p>
        </p:txBody>
      </p:sp>
    </p:spTree>
    <p:extLst>
      <p:ext uri="{BB962C8B-B14F-4D97-AF65-F5344CB8AC3E}">
        <p14:creationId xmlns:p14="http://schemas.microsoft.com/office/powerpoint/2010/main" val="1396604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8FFE0F-0996-778A-6C47-B322DEF0BFF3}"/>
              </a:ext>
            </a:extLst>
          </p:cNvPr>
          <p:cNvSpPr>
            <a:spLocks noGrp="1"/>
          </p:cNvSpPr>
          <p:nvPr>
            <p:ph type="title"/>
          </p:nvPr>
        </p:nvSpPr>
        <p:spPr/>
        <p:txBody>
          <a:bodyPr/>
          <a:lstStyle/>
          <a:p>
            <a:r>
              <a:rPr kumimoji="1" lang="ja-JP" altLang="en-US" dirty="0"/>
              <a:t>矯正基本料金の精算</a:t>
            </a:r>
          </a:p>
        </p:txBody>
      </p:sp>
      <p:sp>
        <p:nvSpPr>
          <p:cNvPr id="3" name="コンテンツ プレースホルダー 2">
            <a:extLst>
              <a:ext uri="{FF2B5EF4-FFF2-40B4-BE49-F238E27FC236}">
                <a16:creationId xmlns:a16="http://schemas.microsoft.com/office/drawing/2014/main" id="{CBD416EE-06BB-E288-A6C2-F624673D3ED8}"/>
              </a:ext>
            </a:extLst>
          </p:cNvPr>
          <p:cNvSpPr>
            <a:spLocks noGrp="1"/>
          </p:cNvSpPr>
          <p:nvPr>
            <p:ph idx="1"/>
          </p:nvPr>
        </p:nvSpPr>
        <p:spPr>
          <a:xfrm>
            <a:off x="1295401" y="2556932"/>
            <a:ext cx="9601196" cy="3589868"/>
          </a:xfrm>
        </p:spPr>
        <p:txBody>
          <a:bodyPr>
            <a:noAutofit/>
          </a:bodyPr>
          <a:lstStyle/>
          <a:p>
            <a:r>
              <a:rPr kumimoji="1" lang="ja-JP" altLang="en-US" sz="4400" dirty="0">
                <a:latin typeface="メイリオ" panose="020B0604030504040204" pitchFamily="50" charset="-128"/>
                <a:ea typeface="メイリオ" panose="020B0604030504040204" pitchFamily="50" charset="-128"/>
              </a:rPr>
              <a:t>共済制度とは関係ない</a:t>
            </a:r>
            <a:r>
              <a:rPr lang="ja-JP" altLang="en-US" sz="4400" dirty="0">
                <a:latin typeface="メイリオ" panose="020B0604030504040204" pitchFamily="50" charset="-128"/>
                <a:ea typeface="メイリオ" panose="020B0604030504040204" pitchFamily="50" charset="-128"/>
              </a:rPr>
              <a:t>ですが、</a:t>
            </a:r>
            <a:r>
              <a:rPr kumimoji="1" lang="ja-JP" altLang="en-US" sz="4400" dirty="0">
                <a:latin typeface="メイリオ" panose="020B0604030504040204" pitchFamily="50" charset="-128"/>
                <a:ea typeface="メイリオ" panose="020B0604030504040204" pitchFamily="50" charset="-128"/>
              </a:rPr>
              <a:t>昔、バイト先の院長が、新規患者さんが一度に</a:t>
            </a:r>
            <a:r>
              <a:rPr kumimoji="1" lang="en-US" altLang="ja-JP" sz="4400" dirty="0">
                <a:latin typeface="メイリオ" panose="020B0604030504040204" pitchFamily="50" charset="-128"/>
                <a:ea typeface="メイリオ" panose="020B0604030504040204" pitchFamily="50" charset="-128"/>
              </a:rPr>
              <a:t>20</a:t>
            </a:r>
            <a:r>
              <a:rPr kumimoji="1" lang="ja-JP" altLang="en-US" sz="4400" dirty="0">
                <a:latin typeface="メイリオ" panose="020B0604030504040204" pitchFamily="50" charset="-128"/>
                <a:ea typeface="メイリオ" panose="020B0604030504040204" pitchFamily="50" charset="-128"/>
              </a:rPr>
              <a:t>人入った時、臨時収入が入り、喜び勇んで車を買ってしまい、後々大変な思いをされていました。</a:t>
            </a:r>
          </a:p>
        </p:txBody>
      </p:sp>
    </p:spTree>
    <p:extLst>
      <p:ext uri="{BB962C8B-B14F-4D97-AF65-F5344CB8AC3E}">
        <p14:creationId xmlns:p14="http://schemas.microsoft.com/office/powerpoint/2010/main" val="2153587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49D7C2-C0C3-8F5E-2EBA-7C48EE1A7ECC}"/>
              </a:ext>
            </a:extLst>
          </p:cNvPr>
          <p:cNvSpPr>
            <a:spLocks noGrp="1"/>
          </p:cNvSpPr>
          <p:nvPr>
            <p:ph type="title"/>
          </p:nvPr>
        </p:nvSpPr>
        <p:spPr/>
        <p:txBody>
          <a:bodyPr/>
          <a:lstStyle/>
          <a:p>
            <a:r>
              <a:rPr kumimoji="1" lang="ja-JP" altLang="en-US" dirty="0"/>
              <a:t>第一共済制度（法人開業）</a:t>
            </a:r>
          </a:p>
        </p:txBody>
      </p:sp>
      <p:sp>
        <p:nvSpPr>
          <p:cNvPr id="4" name="コンテンツ プレースホルダー 2">
            <a:extLst>
              <a:ext uri="{FF2B5EF4-FFF2-40B4-BE49-F238E27FC236}">
                <a16:creationId xmlns:a16="http://schemas.microsoft.com/office/drawing/2014/main" id="{E3EB9E1E-C05B-A6C8-2C55-B084E9BB031F}"/>
              </a:ext>
            </a:extLst>
          </p:cNvPr>
          <p:cNvSpPr>
            <a:spLocks noGrp="1"/>
          </p:cNvSpPr>
          <p:nvPr>
            <p:ph idx="1"/>
          </p:nvPr>
        </p:nvSpPr>
        <p:spPr>
          <a:xfrm>
            <a:off x="1295400" y="2557463"/>
            <a:ext cx="9982200" cy="3317875"/>
          </a:xfrm>
        </p:spPr>
        <p:txBody>
          <a:bodyPr>
            <a:noAutofit/>
          </a:bodyPr>
          <a:lstStyle/>
          <a:p>
            <a:pPr marL="0" indent="0">
              <a:buNone/>
            </a:pPr>
            <a:r>
              <a:rPr kumimoji="1" lang="ja-JP" altLang="en-US" sz="4000" dirty="0">
                <a:latin typeface="メイリオ" panose="020B0604030504040204" pitchFamily="50" charset="-128"/>
                <a:ea typeface="メイリオ" panose="020B0604030504040204" pitchFamily="50" charset="-128"/>
              </a:rPr>
              <a:t>不幸にして、院長が死亡、もしくは診療不能となり、診療再開の見込みがない場合。</a:t>
            </a:r>
            <a:endParaRPr kumimoji="1" lang="en-US" altLang="ja-JP" sz="4000" dirty="0">
              <a:latin typeface="メイリオ" panose="020B0604030504040204" pitchFamily="50" charset="-128"/>
              <a:ea typeface="メイリオ" panose="020B0604030504040204" pitchFamily="50" charset="-128"/>
            </a:endParaRPr>
          </a:p>
          <a:p>
            <a:pPr marL="0" indent="0" algn="ctr">
              <a:buNone/>
            </a:pPr>
            <a:r>
              <a:rPr lang="ja-JP" altLang="en-US" sz="4000" dirty="0">
                <a:solidFill>
                  <a:srgbClr val="FF0000"/>
                </a:solidFill>
                <a:latin typeface="メイリオ" panose="020B0604030504040204" pitchFamily="50" charset="-128"/>
                <a:ea typeface="メイリオ" panose="020B0604030504040204" pitchFamily="50" charset="-128"/>
              </a:rPr>
              <a:t>→開設者交代　→理事長交代　</a:t>
            </a:r>
            <a:endParaRPr lang="en-US" altLang="ja-JP" sz="4000" dirty="0">
              <a:solidFill>
                <a:srgbClr val="FF0000"/>
              </a:solidFill>
              <a:latin typeface="メイリオ" panose="020B0604030504040204" pitchFamily="50" charset="-128"/>
              <a:ea typeface="メイリオ" panose="020B0604030504040204" pitchFamily="50" charset="-128"/>
            </a:endParaRPr>
          </a:p>
          <a:p>
            <a:pPr marL="0" indent="0" algn="ctr">
              <a:buNone/>
            </a:pPr>
            <a:r>
              <a:rPr lang="ja-JP" altLang="en-US" sz="4000" dirty="0">
                <a:solidFill>
                  <a:srgbClr val="FF0000"/>
                </a:solidFill>
                <a:latin typeface="メイリオ" panose="020B0604030504040204" pitchFamily="50" charset="-128"/>
                <a:ea typeface="メイリオ" panose="020B0604030504040204" pitchFamily="50" charset="-128"/>
              </a:rPr>
              <a:t>→院長交代　</a:t>
            </a:r>
            <a:endParaRPr lang="en-US" altLang="ja-JP" sz="4000" dirty="0">
              <a:solidFill>
                <a:srgbClr val="FF0000"/>
              </a:solidFill>
              <a:latin typeface="メイリオ" panose="020B0604030504040204" pitchFamily="50" charset="-128"/>
              <a:ea typeface="メイリオ" panose="020B0604030504040204" pitchFamily="50" charset="-128"/>
            </a:endParaRPr>
          </a:p>
          <a:p>
            <a:pPr marL="0" indent="0" algn="ctr">
              <a:buNone/>
            </a:pPr>
            <a:r>
              <a:rPr lang="ja-JP" altLang="en-US" sz="4000" dirty="0">
                <a:solidFill>
                  <a:srgbClr val="FF0000"/>
                </a:solidFill>
                <a:latin typeface="メイリオ" panose="020B0604030504040204" pitchFamily="50" charset="-128"/>
                <a:ea typeface="メイリオ" panose="020B0604030504040204" pitchFamily="50" charset="-128"/>
              </a:rPr>
              <a:t>→診療継続</a:t>
            </a:r>
            <a:endParaRPr lang="en-US" altLang="ja-JP" sz="4000" dirty="0">
              <a:solidFill>
                <a:srgbClr val="FF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19476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60D6EE-E5BC-A191-DBC6-0E857FD95AE0}"/>
              </a:ext>
            </a:extLst>
          </p:cNvPr>
          <p:cNvSpPr>
            <a:spLocks noGrp="1"/>
          </p:cNvSpPr>
          <p:nvPr>
            <p:ph type="title"/>
          </p:nvPr>
        </p:nvSpPr>
        <p:spPr/>
        <p:txBody>
          <a:bodyPr/>
          <a:lstStyle/>
          <a:p>
            <a:r>
              <a:rPr lang="ja-JP" altLang="en-US" dirty="0"/>
              <a:t>矯正基本料金の精算</a:t>
            </a:r>
            <a:endParaRPr kumimoji="1" lang="ja-JP" altLang="en-US" dirty="0"/>
          </a:p>
        </p:txBody>
      </p:sp>
      <p:sp>
        <p:nvSpPr>
          <p:cNvPr id="4" name="コンテンツ プレースホルダー 2">
            <a:extLst>
              <a:ext uri="{FF2B5EF4-FFF2-40B4-BE49-F238E27FC236}">
                <a16:creationId xmlns:a16="http://schemas.microsoft.com/office/drawing/2014/main" id="{E361682D-928C-7016-ACC7-CA1193F08585}"/>
              </a:ext>
            </a:extLst>
          </p:cNvPr>
          <p:cNvSpPr>
            <a:spLocks noGrp="1"/>
          </p:cNvSpPr>
          <p:nvPr>
            <p:ph idx="1"/>
          </p:nvPr>
        </p:nvSpPr>
        <p:spPr>
          <a:xfrm>
            <a:off x="1295399" y="2557463"/>
            <a:ext cx="7205134" cy="3317875"/>
          </a:xfrm>
        </p:spPr>
        <p:txBody>
          <a:bodyPr>
            <a:noAutofit/>
          </a:bodyPr>
          <a:lstStyle/>
          <a:p>
            <a:r>
              <a:rPr lang="ja-JP" altLang="en-US" sz="3600" dirty="0">
                <a:latin typeface="メイリオ" panose="020B0604030504040204" pitchFamily="50" charset="-128"/>
                <a:ea typeface="メイリオ" panose="020B0604030504040204" pitchFamily="50" charset="-128"/>
              </a:rPr>
              <a:t>患者数が増えれば増えるだけ、返金しなければならない金額も増える。</a:t>
            </a:r>
            <a:endParaRPr lang="en-US" altLang="ja-JP" sz="3600" dirty="0">
              <a:latin typeface="メイリオ" panose="020B0604030504040204" pitchFamily="50" charset="-128"/>
              <a:ea typeface="メイリオ" panose="020B0604030504040204" pitchFamily="50" charset="-128"/>
            </a:endParaRPr>
          </a:p>
          <a:p>
            <a:r>
              <a:rPr lang="ja-JP" altLang="en-US" sz="3600" dirty="0">
                <a:latin typeface="メイリオ" panose="020B0604030504040204" pitchFamily="50" charset="-128"/>
                <a:ea typeface="メイリオ" panose="020B0604030504040204" pitchFamily="50" charset="-128"/>
              </a:rPr>
              <a:t>診療を継続しないと倒れる、自転車と同じ</a:t>
            </a:r>
          </a:p>
        </p:txBody>
      </p:sp>
      <p:pic>
        <p:nvPicPr>
          <p:cNvPr id="5" name="図 4">
            <a:extLst>
              <a:ext uri="{FF2B5EF4-FFF2-40B4-BE49-F238E27FC236}">
                <a16:creationId xmlns:a16="http://schemas.microsoft.com/office/drawing/2014/main" id="{AC70723E-14CD-E83F-15F4-BA6D7F514B37}"/>
              </a:ext>
            </a:extLst>
          </p:cNvPr>
          <p:cNvPicPr>
            <a:picLocks noChangeAspect="1"/>
          </p:cNvPicPr>
          <p:nvPr/>
        </p:nvPicPr>
        <p:blipFill>
          <a:blip r:embed="rId2"/>
          <a:stretch>
            <a:fillRect/>
          </a:stretch>
        </p:blipFill>
        <p:spPr>
          <a:xfrm>
            <a:off x="7686107" y="2285999"/>
            <a:ext cx="4041998" cy="4041998"/>
          </a:xfrm>
          <a:prstGeom prst="rect">
            <a:avLst/>
          </a:prstGeom>
        </p:spPr>
      </p:pic>
    </p:spTree>
    <p:extLst>
      <p:ext uri="{BB962C8B-B14F-4D97-AF65-F5344CB8AC3E}">
        <p14:creationId xmlns:p14="http://schemas.microsoft.com/office/powerpoint/2010/main" val="664362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C6B909-03E0-64D1-FED1-CCBDEB41A9E8}"/>
              </a:ext>
            </a:extLst>
          </p:cNvPr>
          <p:cNvSpPr>
            <a:spLocks noGrp="1"/>
          </p:cNvSpPr>
          <p:nvPr>
            <p:ph type="title"/>
          </p:nvPr>
        </p:nvSpPr>
        <p:spPr/>
        <p:txBody>
          <a:bodyPr/>
          <a:lstStyle/>
          <a:p>
            <a:r>
              <a:rPr lang="ja-JP" altLang="en-US" dirty="0"/>
              <a:t>矯正基本料金の精算</a:t>
            </a:r>
            <a:endParaRPr kumimoji="1" lang="ja-JP" altLang="en-US" dirty="0"/>
          </a:p>
        </p:txBody>
      </p:sp>
      <p:sp>
        <p:nvSpPr>
          <p:cNvPr id="4" name="コンテンツ プレースホルダー 2">
            <a:extLst>
              <a:ext uri="{FF2B5EF4-FFF2-40B4-BE49-F238E27FC236}">
                <a16:creationId xmlns:a16="http://schemas.microsoft.com/office/drawing/2014/main" id="{E9729CF6-900F-EFA4-785F-6D82F81EF031}"/>
              </a:ext>
            </a:extLst>
          </p:cNvPr>
          <p:cNvSpPr>
            <a:spLocks noGrp="1"/>
          </p:cNvSpPr>
          <p:nvPr>
            <p:ph idx="1"/>
          </p:nvPr>
        </p:nvSpPr>
        <p:spPr>
          <a:xfrm>
            <a:off x="1295400" y="2557463"/>
            <a:ext cx="9601200" cy="3317875"/>
          </a:xfrm>
        </p:spPr>
        <p:txBody>
          <a:bodyPr>
            <a:normAutofit fontScale="85000" lnSpcReduction="10000"/>
          </a:bodyPr>
          <a:lstStyle/>
          <a:p>
            <a:pPr>
              <a:lnSpc>
                <a:spcPct val="150000"/>
              </a:lnSpc>
            </a:pPr>
            <a:r>
              <a:rPr kumimoji="1" lang="ja-JP" altLang="en-US" sz="5400" dirty="0">
                <a:latin typeface="メイリオ" panose="020B0604030504040204" pitchFamily="50" charset="-128"/>
                <a:ea typeface="メイリオ" panose="020B0604030504040204" pitchFamily="50" charset="-128"/>
              </a:rPr>
              <a:t>各自の病院規模に応じた</a:t>
            </a:r>
            <a:r>
              <a:rPr kumimoji="1" lang="ja-JP" altLang="en-US" sz="5400" dirty="0">
                <a:solidFill>
                  <a:srgbClr val="FF0000"/>
                </a:solidFill>
                <a:latin typeface="メイリオ" panose="020B0604030504040204" pitchFamily="50" charset="-128"/>
                <a:ea typeface="メイリオ" panose="020B0604030504040204" pitchFamily="50" charset="-128"/>
              </a:rPr>
              <a:t>生命保険</a:t>
            </a:r>
            <a:r>
              <a:rPr kumimoji="1" lang="ja-JP" altLang="en-US" sz="5400" dirty="0">
                <a:latin typeface="メイリオ" panose="020B0604030504040204" pitchFamily="50" charset="-128"/>
                <a:ea typeface="メイリオ" panose="020B0604030504040204" pitchFamily="50" charset="-128"/>
              </a:rPr>
              <a:t>への加入。</a:t>
            </a:r>
            <a:endParaRPr kumimoji="1" lang="en-US" altLang="ja-JP" sz="5400" dirty="0">
              <a:latin typeface="メイリオ" panose="020B0604030504040204" pitchFamily="50" charset="-128"/>
              <a:ea typeface="メイリオ" panose="020B0604030504040204" pitchFamily="50" charset="-128"/>
            </a:endParaRPr>
          </a:p>
          <a:p>
            <a:pPr>
              <a:lnSpc>
                <a:spcPct val="150000"/>
              </a:lnSpc>
            </a:pPr>
            <a:r>
              <a:rPr lang="ja-JP" altLang="en-US" sz="5400" dirty="0">
                <a:latin typeface="メイリオ" panose="020B0604030504040204" pitchFamily="50" charset="-128"/>
                <a:ea typeface="メイリオ" panose="020B0604030504040204" pitchFamily="50" charset="-128"/>
              </a:rPr>
              <a:t>病院の内部留保の確保。</a:t>
            </a:r>
            <a:r>
              <a:rPr lang="ja-JP" altLang="en-US" sz="5400" dirty="0">
                <a:solidFill>
                  <a:srgbClr val="FF0000"/>
                </a:solidFill>
                <a:latin typeface="メイリオ" panose="020B0604030504040204" pitchFamily="50" charset="-128"/>
                <a:ea typeface="メイリオ" panose="020B0604030504040204" pitchFamily="50" charset="-128"/>
              </a:rPr>
              <a:t>（貯金）</a:t>
            </a:r>
            <a:endParaRPr lang="en-US" altLang="ja-JP" sz="5400" dirty="0">
              <a:solidFill>
                <a:srgbClr val="FF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590015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43DBF4-9BCC-8303-D643-C2B8FEC1B4D1}"/>
              </a:ext>
            </a:extLst>
          </p:cNvPr>
          <p:cNvSpPr>
            <a:spLocks noGrp="1"/>
          </p:cNvSpPr>
          <p:nvPr>
            <p:ph type="title"/>
          </p:nvPr>
        </p:nvSpPr>
        <p:spPr/>
        <p:txBody>
          <a:bodyPr/>
          <a:lstStyle/>
          <a:p>
            <a:r>
              <a:rPr kumimoji="1" lang="ja-JP" altLang="en-US" dirty="0"/>
              <a:t>治療継続先の紹介の義務</a:t>
            </a:r>
          </a:p>
        </p:txBody>
      </p:sp>
      <p:sp>
        <p:nvSpPr>
          <p:cNvPr id="4" name="コンテンツ プレースホルダー 2">
            <a:extLst>
              <a:ext uri="{FF2B5EF4-FFF2-40B4-BE49-F238E27FC236}">
                <a16:creationId xmlns:a16="http://schemas.microsoft.com/office/drawing/2014/main" id="{BB1CEE9A-BBF7-43B4-41C7-6709A9E76722}"/>
              </a:ext>
            </a:extLst>
          </p:cNvPr>
          <p:cNvSpPr>
            <a:spLocks noGrp="1"/>
          </p:cNvSpPr>
          <p:nvPr>
            <p:ph idx="1"/>
          </p:nvPr>
        </p:nvSpPr>
        <p:spPr>
          <a:xfrm>
            <a:off x="1295400" y="2557463"/>
            <a:ext cx="9601200" cy="3317875"/>
          </a:xfrm>
        </p:spPr>
        <p:txBody>
          <a:bodyPr>
            <a:normAutofit/>
          </a:bodyPr>
          <a:lstStyle/>
          <a:p>
            <a:r>
              <a:rPr kumimoji="1" lang="ja-JP" altLang="en-US" sz="4800" dirty="0">
                <a:latin typeface="メイリオ" panose="020B0604030504040204" pitchFamily="50" charset="-128"/>
                <a:ea typeface="メイリオ" panose="020B0604030504040204" pitchFamily="50" charset="-128"/>
              </a:rPr>
              <a:t>患者さんが、別の病院での治療を希望する場合は、病院を紹介する必要がある。</a:t>
            </a:r>
          </a:p>
        </p:txBody>
      </p:sp>
    </p:spTree>
    <p:extLst>
      <p:ext uri="{BB962C8B-B14F-4D97-AF65-F5344CB8AC3E}">
        <p14:creationId xmlns:p14="http://schemas.microsoft.com/office/powerpoint/2010/main" val="3134031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E7CAD6-B0B8-B712-5CED-9370FD9AD2A5}"/>
              </a:ext>
            </a:extLst>
          </p:cNvPr>
          <p:cNvSpPr>
            <a:spLocks noGrp="1"/>
          </p:cNvSpPr>
          <p:nvPr>
            <p:ph type="title"/>
          </p:nvPr>
        </p:nvSpPr>
        <p:spPr/>
        <p:txBody>
          <a:bodyPr/>
          <a:lstStyle/>
          <a:p>
            <a:r>
              <a:rPr kumimoji="1" lang="ja-JP" altLang="en-US" dirty="0"/>
              <a:t>治療継続先の紹介</a:t>
            </a:r>
          </a:p>
        </p:txBody>
      </p:sp>
      <p:sp>
        <p:nvSpPr>
          <p:cNvPr id="4" name="コンテンツ プレースホルダー 2">
            <a:extLst>
              <a:ext uri="{FF2B5EF4-FFF2-40B4-BE49-F238E27FC236}">
                <a16:creationId xmlns:a16="http://schemas.microsoft.com/office/drawing/2014/main" id="{CB5BE99A-433A-7B59-756C-1537FA38123C}"/>
              </a:ext>
            </a:extLst>
          </p:cNvPr>
          <p:cNvSpPr>
            <a:spLocks noGrp="1"/>
          </p:cNvSpPr>
          <p:nvPr>
            <p:ph idx="1"/>
          </p:nvPr>
        </p:nvSpPr>
        <p:spPr>
          <a:xfrm>
            <a:off x="1048752" y="2285999"/>
            <a:ext cx="10094495" cy="3970422"/>
          </a:xfrm>
        </p:spPr>
        <p:txBody>
          <a:bodyPr>
            <a:noAutofit/>
          </a:bodyPr>
          <a:lstStyle/>
          <a:p>
            <a:pPr>
              <a:lnSpc>
                <a:spcPct val="150000"/>
              </a:lnSpc>
            </a:pPr>
            <a:r>
              <a:rPr lang="ja-JP" altLang="en-US" sz="3000" dirty="0">
                <a:latin typeface="メイリオ" panose="020B0604030504040204" pitchFamily="50" charset="-128"/>
                <a:ea typeface="メイリオ" panose="020B0604030504040204" pitchFamily="50" charset="-128"/>
              </a:rPr>
              <a:t>矯正基本料金を精算返金したのち、</a:t>
            </a:r>
            <a:r>
              <a:rPr kumimoji="1" lang="ja-JP" altLang="en-US" sz="3000" dirty="0">
                <a:latin typeface="メイリオ" panose="020B0604030504040204" pitchFamily="50" charset="-128"/>
                <a:ea typeface="メイリオ" panose="020B0604030504040204" pitchFamily="50" charset="-128"/>
              </a:rPr>
              <a:t>中日本矯正歯科医会の名簿を患者さんに提示し、転医先を選んでいただく。</a:t>
            </a:r>
            <a:endParaRPr kumimoji="1" lang="en-US" altLang="ja-JP" sz="3000" dirty="0">
              <a:latin typeface="メイリオ" panose="020B0604030504040204" pitchFamily="50" charset="-128"/>
              <a:ea typeface="メイリオ" panose="020B0604030504040204" pitchFamily="50" charset="-128"/>
            </a:endParaRPr>
          </a:p>
          <a:p>
            <a:pPr>
              <a:lnSpc>
                <a:spcPct val="150000"/>
              </a:lnSpc>
            </a:pPr>
            <a:r>
              <a:rPr lang="ja-JP" altLang="en-US" sz="3000" dirty="0">
                <a:latin typeface="メイリオ" panose="020B0604030504040204" pitchFamily="50" charset="-128"/>
                <a:ea typeface="メイリオ" panose="020B0604030504040204" pitchFamily="50" charset="-128"/>
              </a:rPr>
              <a:t>その時に、最初の診断内容、治療方針方法、治療経過を転医先に伝える。</a:t>
            </a:r>
            <a:endParaRPr lang="en-US" altLang="ja-JP" sz="3000" dirty="0">
              <a:latin typeface="メイリオ" panose="020B0604030504040204" pitchFamily="50" charset="-128"/>
              <a:ea typeface="メイリオ" panose="020B0604030504040204" pitchFamily="50" charset="-128"/>
            </a:endParaRPr>
          </a:p>
          <a:p>
            <a:pPr>
              <a:lnSpc>
                <a:spcPct val="150000"/>
              </a:lnSpc>
            </a:pPr>
            <a:r>
              <a:rPr kumimoji="1" lang="ja-JP" altLang="en-US" sz="3000" dirty="0">
                <a:latin typeface="メイリオ" panose="020B0604030504040204" pitchFamily="50" charset="-128"/>
                <a:ea typeface="メイリオ" panose="020B0604030504040204" pitchFamily="50" charset="-128"/>
              </a:rPr>
              <a:t>カルテを転医先に渡すのもよいと考える。</a:t>
            </a:r>
          </a:p>
        </p:txBody>
      </p:sp>
    </p:spTree>
    <p:extLst>
      <p:ext uri="{BB962C8B-B14F-4D97-AF65-F5344CB8AC3E}">
        <p14:creationId xmlns:p14="http://schemas.microsoft.com/office/powerpoint/2010/main" val="4060419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7F2764-49BC-486F-5294-BF9EDB974D38}"/>
              </a:ext>
            </a:extLst>
          </p:cNvPr>
          <p:cNvSpPr>
            <a:spLocks noGrp="1"/>
          </p:cNvSpPr>
          <p:nvPr>
            <p:ph type="title"/>
          </p:nvPr>
        </p:nvSpPr>
        <p:spPr/>
        <p:txBody>
          <a:bodyPr/>
          <a:lstStyle/>
          <a:p>
            <a:r>
              <a:rPr kumimoji="1" lang="ja-JP" altLang="en-US" dirty="0"/>
              <a:t>第一共済制度</a:t>
            </a:r>
          </a:p>
        </p:txBody>
      </p:sp>
      <p:sp>
        <p:nvSpPr>
          <p:cNvPr id="4" name="コンテンツ プレースホルダー 2">
            <a:extLst>
              <a:ext uri="{FF2B5EF4-FFF2-40B4-BE49-F238E27FC236}">
                <a16:creationId xmlns:a16="http://schemas.microsoft.com/office/drawing/2014/main" id="{56BE2E5E-4A88-A55E-CFD3-72735841D536}"/>
              </a:ext>
            </a:extLst>
          </p:cNvPr>
          <p:cNvSpPr>
            <a:spLocks noGrp="1"/>
          </p:cNvSpPr>
          <p:nvPr>
            <p:ph idx="1"/>
          </p:nvPr>
        </p:nvSpPr>
        <p:spPr>
          <a:xfrm>
            <a:off x="1295400" y="2557463"/>
            <a:ext cx="9601200" cy="3317875"/>
          </a:xfrm>
        </p:spPr>
        <p:txBody>
          <a:bodyPr>
            <a:normAutofit fontScale="92500" lnSpcReduction="20000"/>
          </a:bodyPr>
          <a:lstStyle/>
          <a:p>
            <a:r>
              <a:rPr kumimoji="1" lang="ja-JP" altLang="en-US" sz="4000" dirty="0">
                <a:latin typeface="メイリオ" panose="020B0604030504040204" pitchFamily="50" charset="-128"/>
                <a:ea typeface="メイリオ" panose="020B0604030504040204" pitchFamily="50" charset="-128"/>
              </a:rPr>
              <a:t>この患者さんへの精算</a:t>
            </a:r>
            <a:r>
              <a:rPr lang="ja-JP" altLang="en-US" sz="4000" dirty="0">
                <a:latin typeface="メイリオ" panose="020B0604030504040204" pitchFamily="50" charset="-128"/>
                <a:ea typeface="メイリオ" panose="020B0604030504040204" pitchFamily="50" charset="-128"/>
              </a:rPr>
              <a:t>返金</a:t>
            </a:r>
            <a:r>
              <a:rPr kumimoji="1" lang="ja-JP" altLang="en-US" sz="4000" dirty="0">
                <a:latin typeface="メイリオ" panose="020B0604030504040204" pitchFamily="50" charset="-128"/>
                <a:ea typeface="メイリオ" panose="020B0604030504040204" pitchFamily="50" charset="-128"/>
              </a:rPr>
              <a:t>、転医先の選定、転医資料作成のお手伝いを行う。</a:t>
            </a:r>
            <a:endParaRPr kumimoji="1" lang="en-US" altLang="ja-JP" sz="4000" dirty="0">
              <a:latin typeface="メイリオ" panose="020B0604030504040204" pitchFamily="50" charset="-128"/>
              <a:ea typeface="メイリオ" panose="020B0604030504040204" pitchFamily="50" charset="-128"/>
            </a:endParaRPr>
          </a:p>
          <a:p>
            <a:endParaRPr kumimoji="1" lang="en-US" altLang="ja-JP" sz="4000" dirty="0">
              <a:latin typeface="メイリオ" panose="020B0604030504040204" pitchFamily="50" charset="-128"/>
              <a:ea typeface="メイリオ" panose="020B0604030504040204" pitchFamily="50" charset="-128"/>
            </a:endParaRPr>
          </a:p>
          <a:p>
            <a:r>
              <a:rPr lang="ja-JP" altLang="en-US" sz="4000" dirty="0">
                <a:latin typeface="メイリオ" panose="020B0604030504040204" pitchFamily="50" charset="-128"/>
                <a:ea typeface="メイリオ" panose="020B0604030504040204" pitchFamily="50" charset="-128"/>
              </a:rPr>
              <a:t>ただし、会員家族からの共済発動の依頼がなければ中日本矯正歯科医会は動くことができない。</a:t>
            </a:r>
            <a:endParaRPr kumimoji="1" lang="ja-JP" altLang="en-US" sz="4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7850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8CA2A3-5314-9F69-3CFE-74FCAC812664}"/>
              </a:ext>
            </a:extLst>
          </p:cNvPr>
          <p:cNvSpPr>
            <a:spLocks noGrp="1"/>
          </p:cNvSpPr>
          <p:nvPr>
            <p:ph type="title"/>
          </p:nvPr>
        </p:nvSpPr>
        <p:spPr/>
        <p:txBody>
          <a:bodyPr/>
          <a:lstStyle/>
          <a:p>
            <a:r>
              <a:rPr lang="ja-JP" altLang="en-US" dirty="0"/>
              <a:t>矯正基本料金の精算</a:t>
            </a:r>
            <a:endParaRPr kumimoji="1" lang="ja-JP" altLang="en-US" dirty="0"/>
          </a:p>
        </p:txBody>
      </p:sp>
      <p:sp>
        <p:nvSpPr>
          <p:cNvPr id="3" name="コンテンツ プレースホルダー 2">
            <a:extLst>
              <a:ext uri="{FF2B5EF4-FFF2-40B4-BE49-F238E27FC236}">
                <a16:creationId xmlns:a16="http://schemas.microsoft.com/office/drawing/2014/main" id="{F62B8380-2405-82F5-9F06-1824B9F52C8B}"/>
              </a:ext>
            </a:extLst>
          </p:cNvPr>
          <p:cNvSpPr>
            <a:spLocks noGrp="1"/>
          </p:cNvSpPr>
          <p:nvPr>
            <p:ph idx="1"/>
          </p:nvPr>
        </p:nvSpPr>
        <p:spPr/>
        <p:txBody>
          <a:bodyPr>
            <a:normAutofit/>
          </a:bodyPr>
          <a:lstStyle/>
          <a:p>
            <a:r>
              <a:rPr kumimoji="1" lang="ja-JP" altLang="en-US" sz="4400" dirty="0">
                <a:latin typeface="メイリオ" panose="020B0604030504040204" pitchFamily="50" charset="-128"/>
                <a:ea typeface="メイリオ" panose="020B0604030504040204" pitchFamily="50" charset="-128"/>
              </a:rPr>
              <a:t>年末、年度末（決算月）などの棚卸の時期に、現状での精算金額の概算を確認するほうが良いと考える。</a:t>
            </a:r>
            <a:endParaRPr kumimoji="1" lang="en-US" altLang="ja-JP" sz="4400" dirty="0">
              <a:latin typeface="メイリオ" panose="020B0604030504040204" pitchFamily="50" charset="-128"/>
              <a:ea typeface="メイリオ" panose="020B0604030504040204" pitchFamily="50" charset="-128"/>
            </a:endParaRPr>
          </a:p>
          <a:p>
            <a:r>
              <a:rPr lang="ja-JP" altLang="en-US" sz="4400" dirty="0">
                <a:latin typeface="メイリオ" panose="020B0604030504040204" pitchFamily="50" charset="-128"/>
                <a:ea typeface="メイリオ" panose="020B0604030504040204" pitchFamily="50" charset="-128"/>
              </a:rPr>
              <a:t>その金額に見合う保険等に入る。</a:t>
            </a:r>
            <a:endParaRPr kumimoji="1" lang="ja-JP" altLang="en-US" sz="4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77409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1FBF617D-CFBD-637E-F636-8215F679C14E}"/>
              </a:ext>
            </a:extLst>
          </p:cNvPr>
          <p:cNvSpPr>
            <a:spLocks noGrp="1"/>
          </p:cNvSpPr>
          <p:nvPr>
            <p:ph type="ctrTitle"/>
          </p:nvPr>
        </p:nvSpPr>
        <p:spPr/>
        <p:txBody>
          <a:bodyPr/>
          <a:lstStyle/>
          <a:p>
            <a:r>
              <a:rPr lang="ja-JP" altLang="en-US" dirty="0"/>
              <a:t>第二共済</a:t>
            </a:r>
          </a:p>
        </p:txBody>
      </p:sp>
      <p:sp>
        <p:nvSpPr>
          <p:cNvPr id="7" name="字幕 6">
            <a:extLst>
              <a:ext uri="{FF2B5EF4-FFF2-40B4-BE49-F238E27FC236}">
                <a16:creationId xmlns:a16="http://schemas.microsoft.com/office/drawing/2014/main" id="{39E7BDD0-06ED-64AF-A923-0926E21EB726}"/>
              </a:ext>
            </a:extLst>
          </p:cNvPr>
          <p:cNvSpPr>
            <a:spLocks noGrp="1"/>
          </p:cNvSpPr>
          <p:nvPr>
            <p:ph type="subTitle" idx="1"/>
          </p:nvPr>
        </p:nvSpPr>
        <p:spPr/>
        <p:txBody>
          <a:bodyPr/>
          <a:lstStyle/>
          <a:p>
            <a:endParaRPr lang="ja-JP" altLang="en-US"/>
          </a:p>
        </p:txBody>
      </p:sp>
    </p:spTree>
    <p:extLst>
      <p:ext uri="{BB962C8B-B14F-4D97-AF65-F5344CB8AC3E}">
        <p14:creationId xmlns:p14="http://schemas.microsoft.com/office/powerpoint/2010/main" val="2145640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F3A7F2-EAEE-4BEC-2C1E-7419237CB82E}"/>
              </a:ext>
            </a:extLst>
          </p:cNvPr>
          <p:cNvSpPr>
            <a:spLocks noGrp="1"/>
          </p:cNvSpPr>
          <p:nvPr>
            <p:ph type="title"/>
          </p:nvPr>
        </p:nvSpPr>
        <p:spPr/>
        <p:txBody>
          <a:bodyPr/>
          <a:lstStyle/>
          <a:p>
            <a:r>
              <a:rPr kumimoji="1" lang="ja-JP" altLang="en-US" dirty="0"/>
              <a:t>第二共済制度</a:t>
            </a:r>
          </a:p>
        </p:txBody>
      </p:sp>
      <p:sp>
        <p:nvSpPr>
          <p:cNvPr id="4" name="コンテンツ プレースホルダー 2">
            <a:extLst>
              <a:ext uri="{FF2B5EF4-FFF2-40B4-BE49-F238E27FC236}">
                <a16:creationId xmlns:a16="http://schemas.microsoft.com/office/drawing/2014/main" id="{6BCB7001-5E98-D21E-E41A-7D9D781EE992}"/>
              </a:ext>
            </a:extLst>
          </p:cNvPr>
          <p:cNvSpPr>
            <a:spLocks noGrp="1"/>
          </p:cNvSpPr>
          <p:nvPr>
            <p:ph idx="1"/>
          </p:nvPr>
        </p:nvSpPr>
        <p:spPr>
          <a:xfrm>
            <a:off x="1295400" y="2557463"/>
            <a:ext cx="9601200" cy="3688354"/>
          </a:xfrm>
        </p:spPr>
        <p:txBody>
          <a:bodyPr>
            <a:normAutofit fontScale="92500" lnSpcReduction="10000"/>
          </a:bodyPr>
          <a:lstStyle/>
          <a:p>
            <a:pPr marL="0" indent="0">
              <a:buNone/>
            </a:pPr>
            <a:r>
              <a:rPr kumimoji="1" lang="ja-JP" altLang="en-US" sz="4000" dirty="0">
                <a:latin typeface="メイリオ" panose="020B0604030504040204" pitchFamily="50" charset="-128"/>
                <a:ea typeface="メイリオ" panose="020B0604030504040204" pitchFamily="50" charset="-128"/>
              </a:rPr>
              <a:t>　院長が不慮の事故、病気等で、</a:t>
            </a:r>
            <a:r>
              <a:rPr kumimoji="1" lang="ja-JP" altLang="en-US" sz="4000" dirty="0">
                <a:solidFill>
                  <a:srgbClr val="FF0000"/>
                </a:solidFill>
                <a:latin typeface="メイリオ" panose="020B0604030504040204" pitchFamily="50" charset="-128"/>
                <a:ea typeface="メイリオ" panose="020B0604030504040204" pitchFamily="50" charset="-128"/>
              </a:rPr>
              <a:t>一時的に診療ができなくなった場合</a:t>
            </a:r>
            <a:r>
              <a:rPr kumimoji="1" lang="ja-JP" altLang="en-US" sz="4000" dirty="0">
                <a:latin typeface="メイリオ" panose="020B0604030504040204" pitchFamily="50" charset="-128"/>
                <a:ea typeface="メイリオ" panose="020B0604030504040204" pitchFamily="50" charset="-128"/>
              </a:rPr>
              <a:t>に、</a:t>
            </a:r>
            <a:endParaRPr kumimoji="1" lang="en-US" altLang="ja-JP" sz="4000" dirty="0">
              <a:latin typeface="メイリオ" panose="020B0604030504040204" pitchFamily="50" charset="-128"/>
              <a:ea typeface="メイリオ" panose="020B0604030504040204" pitchFamily="50" charset="-128"/>
            </a:endParaRPr>
          </a:p>
          <a:p>
            <a:pPr marL="0" indent="0">
              <a:buNone/>
            </a:pPr>
            <a:r>
              <a:rPr kumimoji="1" lang="ja-JP" altLang="en-US" sz="4000" dirty="0">
                <a:latin typeface="メイリオ" panose="020B0604030504040204" pitchFamily="50" charset="-128"/>
                <a:ea typeface="メイリオ" panose="020B0604030504040204" pitchFamily="50" charset="-128"/>
              </a:rPr>
              <a:t>会員及び、ご家族の</a:t>
            </a:r>
            <a:r>
              <a:rPr kumimoji="1" lang="ja-JP" altLang="en-US" sz="4000" dirty="0">
                <a:solidFill>
                  <a:srgbClr val="FF0000"/>
                </a:solidFill>
                <a:highlight>
                  <a:srgbClr val="FFFF00"/>
                </a:highlight>
                <a:latin typeface="メイリオ" panose="020B0604030504040204" pitchFamily="50" charset="-128"/>
                <a:ea typeface="メイリオ" panose="020B0604030504040204" pitchFamily="50" charset="-128"/>
              </a:rPr>
              <a:t>要請</a:t>
            </a:r>
            <a:r>
              <a:rPr kumimoji="1" lang="ja-JP" altLang="en-US" sz="4000" dirty="0">
                <a:latin typeface="メイリオ" panose="020B0604030504040204" pitchFamily="50" charset="-128"/>
                <a:ea typeface="メイリオ" panose="020B0604030504040204" pitchFamily="50" charset="-128"/>
              </a:rPr>
              <a:t>により発動。</a:t>
            </a:r>
            <a:endParaRPr kumimoji="1" lang="en-US" altLang="ja-JP" sz="4000" dirty="0">
              <a:latin typeface="メイリオ" panose="020B0604030504040204" pitchFamily="50" charset="-128"/>
              <a:ea typeface="メイリオ" panose="020B0604030504040204" pitchFamily="50" charset="-128"/>
            </a:endParaRPr>
          </a:p>
          <a:p>
            <a:pPr marL="0" indent="0">
              <a:buNone/>
            </a:pPr>
            <a:endParaRPr lang="en-US" altLang="ja-JP" sz="1500" dirty="0">
              <a:latin typeface="メイリオ" panose="020B0604030504040204" pitchFamily="50" charset="-128"/>
              <a:ea typeface="メイリオ" panose="020B0604030504040204" pitchFamily="50" charset="-128"/>
            </a:endParaRPr>
          </a:p>
          <a:p>
            <a:pPr marL="0" indent="0">
              <a:buNone/>
            </a:pPr>
            <a:r>
              <a:rPr kumimoji="1" lang="ja-JP" altLang="en-US" sz="4000" dirty="0">
                <a:latin typeface="メイリオ" panose="020B0604030504040204" pitchFamily="50" charset="-128"/>
                <a:ea typeface="メイリオ" panose="020B0604030504040204" pitchFamily="50" charset="-128"/>
              </a:rPr>
              <a:t>代診の先生がお見えになる場合は不要？</a:t>
            </a:r>
            <a:endParaRPr kumimoji="1" lang="en-US" altLang="ja-JP" sz="4000" dirty="0">
              <a:latin typeface="メイリオ" panose="020B0604030504040204" pitchFamily="50" charset="-128"/>
              <a:ea typeface="メイリオ" panose="020B0604030504040204" pitchFamily="50" charset="-128"/>
            </a:endParaRPr>
          </a:p>
          <a:p>
            <a:pPr marL="0" indent="0">
              <a:buNone/>
            </a:pPr>
            <a:r>
              <a:rPr lang="ja-JP" altLang="en-US" sz="4000" dirty="0">
                <a:latin typeface="メイリオ" panose="020B0604030504040204" pitchFamily="50" charset="-128"/>
                <a:ea typeface="メイリオ" panose="020B0604030504040204" pitchFamily="50" charset="-128"/>
              </a:rPr>
              <a:t>万が一を考え、代診の先生を置くのも必要？</a:t>
            </a:r>
            <a:endParaRPr kumimoji="1" lang="ja-JP" altLang="en-US" sz="4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025280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C7A3D4-B7CC-4A19-5237-63EE4544B027}"/>
              </a:ext>
            </a:extLst>
          </p:cNvPr>
          <p:cNvSpPr>
            <a:spLocks noGrp="1"/>
          </p:cNvSpPr>
          <p:nvPr>
            <p:ph type="title"/>
          </p:nvPr>
        </p:nvSpPr>
        <p:spPr/>
        <p:txBody>
          <a:bodyPr/>
          <a:lstStyle/>
          <a:p>
            <a:r>
              <a:rPr kumimoji="1" lang="ja-JP" altLang="en-US" dirty="0"/>
              <a:t>第二共済制度</a:t>
            </a:r>
          </a:p>
        </p:txBody>
      </p:sp>
      <p:sp>
        <p:nvSpPr>
          <p:cNvPr id="4" name="コンテンツ プレースホルダー 2">
            <a:extLst>
              <a:ext uri="{FF2B5EF4-FFF2-40B4-BE49-F238E27FC236}">
                <a16:creationId xmlns:a16="http://schemas.microsoft.com/office/drawing/2014/main" id="{682A2864-C900-C007-9C20-DBA1277C0A9F}"/>
              </a:ext>
            </a:extLst>
          </p:cNvPr>
          <p:cNvSpPr txBox="1">
            <a:spLocks/>
          </p:cNvSpPr>
          <p:nvPr/>
        </p:nvSpPr>
        <p:spPr>
          <a:xfrm>
            <a:off x="1371599" y="2556931"/>
            <a:ext cx="10024533" cy="3704383"/>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kumimoji="1"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kumimoji="1" sz="1400" kern="1200" baseline="0">
                <a:solidFill>
                  <a:schemeClr val="tx2"/>
                </a:solidFill>
                <a:latin typeface="+mn-lt"/>
                <a:ea typeface="+mn-ea"/>
                <a:cs typeface="+mn-cs"/>
              </a:defRPr>
            </a:lvl9pPr>
          </a:lstStyle>
          <a:p>
            <a:pPr marL="384048" marR="0" lvl="0" indent="-384048" algn="l" defTabSz="914400" rtl="0" eaLnBrk="1" fontAlgn="auto" latinLnBrk="0" hangingPunct="1">
              <a:lnSpc>
                <a:spcPct val="94000"/>
              </a:lnSpc>
              <a:spcBef>
                <a:spcPts val="1000"/>
              </a:spcBef>
              <a:spcAft>
                <a:spcPts val="200"/>
              </a:spcAft>
              <a:buClrTx/>
              <a:buSzTx/>
              <a:buFont typeface="Franklin Gothic Book" panose="020B0503020102020204" pitchFamily="34" charset="0"/>
              <a:buChar char="■"/>
              <a:tabLst/>
              <a:defRPr/>
            </a:pPr>
            <a:r>
              <a:rPr kumimoji="1" lang="ja-JP" altLang="en-US" sz="36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rPr>
              <a:t>今の医療では、</a:t>
            </a:r>
            <a:r>
              <a:rPr kumimoji="1" lang="en-US" altLang="ja-JP" sz="36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rPr>
              <a:t>1</a:t>
            </a:r>
            <a:r>
              <a:rPr kumimoji="1" lang="ja-JP" altLang="en-US" sz="36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rPr>
              <a:t>か月以上の入院はあまりない。</a:t>
            </a:r>
            <a:endParaRPr kumimoji="1" lang="en-US" altLang="ja-JP" sz="36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endParaRPr>
          </a:p>
          <a:p>
            <a:pPr>
              <a:defRPr/>
            </a:pPr>
            <a:r>
              <a:rPr lang="ja-JP" altLang="en-US" sz="3600" dirty="0">
                <a:solidFill>
                  <a:srgbClr val="191B0E"/>
                </a:solidFill>
                <a:latin typeface="Franklin Gothic Book" panose="020B0503020102020204"/>
                <a:ea typeface="メイリオ" panose="020B0604030504040204" pitchFamily="50" charset="-128"/>
              </a:rPr>
              <a:t>病院にとっては</a:t>
            </a:r>
            <a:r>
              <a:rPr lang="en-US" altLang="ja-JP" sz="3600" dirty="0">
                <a:solidFill>
                  <a:srgbClr val="191B0E"/>
                </a:solidFill>
                <a:latin typeface="Franklin Gothic Book" panose="020B0503020102020204"/>
                <a:ea typeface="メイリオ" panose="020B0604030504040204" pitchFamily="50" charset="-128"/>
              </a:rPr>
              <a:t>1</a:t>
            </a:r>
            <a:r>
              <a:rPr lang="ja-JP" altLang="en-US" sz="3600" dirty="0">
                <a:solidFill>
                  <a:srgbClr val="191B0E"/>
                </a:solidFill>
                <a:latin typeface="Franklin Gothic Book" panose="020B0503020102020204"/>
                <a:ea typeface="メイリオ" panose="020B0604030504040204" pitchFamily="50" charset="-128"/>
              </a:rPr>
              <a:t>か月だが、患者さんの治療は</a:t>
            </a:r>
            <a:r>
              <a:rPr lang="en-US" altLang="ja-JP" sz="3600" dirty="0">
                <a:solidFill>
                  <a:srgbClr val="191B0E"/>
                </a:solidFill>
                <a:latin typeface="Franklin Gothic Book" panose="020B0503020102020204"/>
                <a:ea typeface="メイリオ" panose="020B0604030504040204" pitchFamily="50" charset="-128"/>
              </a:rPr>
              <a:t>1</a:t>
            </a:r>
            <a:r>
              <a:rPr lang="ja-JP" altLang="en-US" sz="3600" dirty="0">
                <a:solidFill>
                  <a:srgbClr val="191B0E"/>
                </a:solidFill>
                <a:latin typeface="Franklin Gothic Book" panose="020B0503020102020204"/>
                <a:ea typeface="メイリオ" panose="020B0604030504040204" pitchFamily="50" charset="-128"/>
              </a:rPr>
              <a:t>回の治療になる。</a:t>
            </a:r>
            <a:endParaRPr lang="en-US" altLang="ja-JP" sz="3600" dirty="0">
              <a:solidFill>
                <a:srgbClr val="191B0E"/>
              </a:solidFill>
              <a:latin typeface="Franklin Gothic Book" panose="020B0503020102020204"/>
              <a:ea typeface="メイリオ" panose="020B0604030504040204" pitchFamily="50" charset="-128"/>
            </a:endParaRPr>
          </a:p>
          <a:p>
            <a:pPr marL="384048" marR="0" lvl="0" indent="-384048" algn="l" defTabSz="914400" rtl="0" eaLnBrk="1" fontAlgn="auto" latinLnBrk="0" hangingPunct="1">
              <a:lnSpc>
                <a:spcPct val="94000"/>
              </a:lnSpc>
              <a:spcBef>
                <a:spcPts val="1000"/>
              </a:spcBef>
              <a:spcAft>
                <a:spcPts val="200"/>
              </a:spcAft>
              <a:buClrTx/>
              <a:buSzTx/>
              <a:buFont typeface="Franklin Gothic Book" panose="020B0503020102020204" pitchFamily="34" charset="0"/>
              <a:buChar char="■"/>
              <a:tabLst/>
              <a:defRPr/>
            </a:pPr>
            <a:r>
              <a:rPr kumimoji="1" lang="ja-JP" altLang="en-US" sz="36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rPr>
              <a:t>診療所を</a:t>
            </a:r>
            <a:r>
              <a:rPr kumimoji="1" lang="en-US" altLang="ja-JP" sz="36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rPr>
              <a:t>1</a:t>
            </a:r>
            <a:r>
              <a:rPr kumimoji="1" lang="ja-JP" altLang="en-US" sz="36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rPr>
              <a:t>か月閉鎖すると、その間収入がなくなり、家族への負担が大きくのしかかる</a:t>
            </a:r>
            <a:endParaRPr kumimoji="1" lang="en-US" altLang="ja-JP" sz="36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endParaRPr>
          </a:p>
        </p:txBody>
      </p:sp>
    </p:spTree>
    <p:extLst>
      <p:ext uri="{BB962C8B-B14F-4D97-AF65-F5344CB8AC3E}">
        <p14:creationId xmlns:p14="http://schemas.microsoft.com/office/powerpoint/2010/main" val="4167877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BEF222-356C-EF34-CB01-B0D777DEC60F}"/>
              </a:ext>
            </a:extLst>
          </p:cNvPr>
          <p:cNvSpPr>
            <a:spLocks noGrp="1"/>
          </p:cNvSpPr>
          <p:nvPr>
            <p:ph type="title"/>
          </p:nvPr>
        </p:nvSpPr>
        <p:spPr/>
        <p:txBody>
          <a:bodyPr/>
          <a:lstStyle/>
          <a:p>
            <a:r>
              <a:rPr kumimoji="1" lang="ja-JP" altLang="en-US" dirty="0"/>
              <a:t>第二共済制度</a:t>
            </a:r>
          </a:p>
        </p:txBody>
      </p:sp>
      <p:sp>
        <p:nvSpPr>
          <p:cNvPr id="3" name="コンテンツ プレースホルダー 2">
            <a:extLst>
              <a:ext uri="{FF2B5EF4-FFF2-40B4-BE49-F238E27FC236}">
                <a16:creationId xmlns:a16="http://schemas.microsoft.com/office/drawing/2014/main" id="{DC883615-7C4B-A8F3-C504-8BFDED39134E}"/>
              </a:ext>
            </a:extLst>
          </p:cNvPr>
          <p:cNvSpPr>
            <a:spLocks noGrp="1"/>
          </p:cNvSpPr>
          <p:nvPr>
            <p:ph idx="1"/>
          </p:nvPr>
        </p:nvSpPr>
        <p:spPr/>
        <p:txBody>
          <a:bodyPr>
            <a:normAutofit/>
          </a:bodyPr>
          <a:lstStyle/>
          <a:p>
            <a:r>
              <a:rPr kumimoji="1" lang="ja-JP" altLang="en-US" sz="2800" dirty="0">
                <a:latin typeface="メイリオ" panose="020B0604030504040204" pitchFamily="50" charset="-128"/>
                <a:ea typeface="メイリオ" panose="020B0604030504040204" pitchFamily="50" charset="-128"/>
              </a:rPr>
              <a:t>例えば、全会員が、自分の診療所を</a:t>
            </a:r>
            <a:r>
              <a:rPr kumimoji="1" lang="en-US" altLang="ja-JP" sz="2800" dirty="0">
                <a:latin typeface="メイリオ" panose="020B0604030504040204" pitchFamily="50" charset="-128"/>
                <a:ea typeface="メイリオ" panose="020B0604030504040204" pitchFamily="50" charset="-128"/>
              </a:rPr>
              <a:t>1</a:t>
            </a:r>
            <a:r>
              <a:rPr kumimoji="1" lang="ja-JP" altLang="en-US" sz="2800" dirty="0">
                <a:latin typeface="メイリオ" panose="020B0604030504040204" pitchFamily="50" charset="-128"/>
                <a:ea typeface="メイリオ" panose="020B0604030504040204" pitchFamily="50" charset="-128"/>
              </a:rPr>
              <a:t>日休んで、その診療所に助っ人として、代わりに診療すれば、患者さんも助かるし、収入の面でもそのご家族も助かるし、スタッフも助かる。</a:t>
            </a:r>
            <a:endParaRPr lang="en-US" altLang="ja-JP" sz="2800" dirty="0">
              <a:latin typeface="メイリオ" panose="020B0604030504040204" pitchFamily="50" charset="-128"/>
              <a:ea typeface="メイリオ" panose="020B0604030504040204" pitchFamily="50" charset="-128"/>
            </a:endParaRPr>
          </a:p>
          <a:p>
            <a:r>
              <a:rPr kumimoji="1" lang="ja-JP" altLang="en-US" sz="2800" dirty="0">
                <a:latin typeface="メイリオ" panose="020B0604030504040204" pitchFamily="50" charset="-128"/>
                <a:ea typeface="メイリオ" panose="020B0604030504040204" pitchFamily="50" charset="-128"/>
              </a:rPr>
              <a:t>当医会の症例報告は、その会員が日頃どのような診療を行っているかを会員に周知し、万が一の場合に備えるものでもある。</a:t>
            </a:r>
          </a:p>
          <a:p>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01015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50DB37-7806-7A28-6C9C-1F8C66313812}"/>
              </a:ext>
            </a:extLst>
          </p:cNvPr>
          <p:cNvSpPr>
            <a:spLocks noGrp="1"/>
          </p:cNvSpPr>
          <p:nvPr>
            <p:ph type="title"/>
          </p:nvPr>
        </p:nvSpPr>
        <p:spPr/>
        <p:txBody>
          <a:bodyPr/>
          <a:lstStyle/>
          <a:p>
            <a:r>
              <a:rPr lang="ja-JP" altLang="en-US" dirty="0"/>
              <a:t>共済制度は？</a:t>
            </a:r>
            <a:endParaRPr kumimoji="1" lang="ja-JP" altLang="en-US" dirty="0"/>
          </a:p>
        </p:txBody>
      </p:sp>
      <p:sp>
        <p:nvSpPr>
          <p:cNvPr id="3" name="コンテンツ プレースホルダー 2">
            <a:extLst>
              <a:ext uri="{FF2B5EF4-FFF2-40B4-BE49-F238E27FC236}">
                <a16:creationId xmlns:a16="http://schemas.microsoft.com/office/drawing/2014/main" id="{94F338C1-396A-14E8-039E-A5E34B1FA658}"/>
              </a:ext>
            </a:extLst>
          </p:cNvPr>
          <p:cNvSpPr>
            <a:spLocks noGrp="1"/>
          </p:cNvSpPr>
          <p:nvPr>
            <p:ph idx="1"/>
          </p:nvPr>
        </p:nvSpPr>
        <p:spPr/>
        <p:txBody>
          <a:bodyPr>
            <a:normAutofit/>
          </a:bodyPr>
          <a:lstStyle/>
          <a:p>
            <a:pPr marL="0" marR="0" lvl="0" indent="0" algn="ctr" defTabSz="914400" rtl="0" eaLnBrk="1" fontAlgn="auto" latinLnBrk="0" hangingPunct="1">
              <a:lnSpc>
                <a:spcPct val="200000"/>
              </a:lnSpc>
              <a:spcBef>
                <a:spcPts val="1000"/>
              </a:spcBef>
              <a:spcAft>
                <a:spcPts val="200"/>
              </a:spcAft>
              <a:buClrTx/>
              <a:buSzTx/>
              <a:buFont typeface="Franklin Gothic Book" panose="020B0503020102020204" pitchFamily="34" charset="0"/>
              <a:buNone/>
              <a:tabLst/>
              <a:defRPr/>
            </a:pPr>
            <a:r>
              <a:rPr kumimoji="1" lang="ja-JP" altLang="en-US" sz="40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rPr>
              <a:t>患者さん、病院、院長のご家族、</a:t>
            </a:r>
            <a:endParaRPr kumimoji="1" lang="en-US" altLang="ja-JP" sz="40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endParaRPr>
          </a:p>
          <a:p>
            <a:pPr marL="0" marR="0" lvl="0" indent="0" algn="ctr" defTabSz="914400" rtl="0" eaLnBrk="1" fontAlgn="auto" latinLnBrk="0" hangingPunct="1">
              <a:lnSpc>
                <a:spcPct val="200000"/>
              </a:lnSpc>
              <a:spcBef>
                <a:spcPts val="1000"/>
              </a:spcBef>
              <a:spcAft>
                <a:spcPts val="200"/>
              </a:spcAft>
              <a:buClrTx/>
              <a:buSzTx/>
              <a:buFont typeface="Franklin Gothic Book" panose="020B0503020102020204" pitchFamily="34" charset="0"/>
              <a:buNone/>
              <a:tabLst/>
              <a:defRPr/>
            </a:pPr>
            <a:r>
              <a:rPr kumimoji="1" lang="ja-JP" altLang="en-US" sz="40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rPr>
              <a:t>スタッフのためのもの！</a:t>
            </a:r>
          </a:p>
          <a:p>
            <a:pPr>
              <a:lnSpc>
                <a:spcPct val="200000"/>
              </a:lnSpc>
            </a:pPr>
            <a:endParaRPr kumimoji="1" lang="ja-JP" altLang="en-US" dirty="0"/>
          </a:p>
        </p:txBody>
      </p:sp>
    </p:spTree>
    <p:extLst>
      <p:ext uri="{BB962C8B-B14F-4D97-AF65-F5344CB8AC3E}">
        <p14:creationId xmlns:p14="http://schemas.microsoft.com/office/powerpoint/2010/main" val="16952804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2584832-152D-D3FA-9B21-31FF7A244C13}"/>
              </a:ext>
            </a:extLst>
          </p:cNvPr>
          <p:cNvSpPr>
            <a:spLocks noGrp="1"/>
          </p:cNvSpPr>
          <p:nvPr>
            <p:ph type="ctrTitle"/>
          </p:nvPr>
        </p:nvSpPr>
        <p:spPr>
          <a:xfrm>
            <a:off x="2796653" y="2114945"/>
            <a:ext cx="6815669" cy="1515533"/>
          </a:xfrm>
        </p:spPr>
        <p:txBody>
          <a:bodyPr/>
          <a:lstStyle/>
          <a:p>
            <a:r>
              <a:rPr lang="ja-JP" altLang="en-US" dirty="0"/>
              <a:t>一旦。まとめますと、</a:t>
            </a:r>
          </a:p>
        </p:txBody>
      </p:sp>
    </p:spTree>
    <p:extLst>
      <p:ext uri="{BB962C8B-B14F-4D97-AF65-F5344CB8AC3E}">
        <p14:creationId xmlns:p14="http://schemas.microsoft.com/office/powerpoint/2010/main" val="2298420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949816-7DF1-72D0-227E-8CEEB1F0F0FC}"/>
              </a:ext>
            </a:extLst>
          </p:cNvPr>
          <p:cNvSpPr>
            <a:spLocks noGrp="1"/>
          </p:cNvSpPr>
          <p:nvPr>
            <p:ph type="title"/>
          </p:nvPr>
        </p:nvSpPr>
        <p:spPr/>
        <p:txBody>
          <a:bodyPr/>
          <a:lstStyle/>
          <a:p>
            <a:r>
              <a:rPr kumimoji="1" lang="ja-JP" altLang="en-US"/>
              <a:t>共済について</a:t>
            </a:r>
            <a:endParaRPr kumimoji="1" lang="ja-JP" altLang="en-US" dirty="0"/>
          </a:p>
        </p:txBody>
      </p:sp>
      <p:sp>
        <p:nvSpPr>
          <p:cNvPr id="3" name="コンテンツ プレースホルダー 2">
            <a:extLst>
              <a:ext uri="{FF2B5EF4-FFF2-40B4-BE49-F238E27FC236}">
                <a16:creationId xmlns:a16="http://schemas.microsoft.com/office/drawing/2014/main" id="{0D9557F4-3193-010D-DF8B-7111E9CE1F71}"/>
              </a:ext>
            </a:extLst>
          </p:cNvPr>
          <p:cNvSpPr>
            <a:spLocks noGrp="1"/>
          </p:cNvSpPr>
          <p:nvPr>
            <p:ph idx="1"/>
          </p:nvPr>
        </p:nvSpPr>
        <p:spPr/>
        <p:txBody>
          <a:bodyPr>
            <a:normAutofit/>
          </a:bodyPr>
          <a:lstStyle/>
          <a:p>
            <a:r>
              <a:rPr kumimoji="1" lang="ja-JP" altLang="en-US" sz="4000" dirty="0">
                <a:latin typeface="メイリオ" panose="020B0604030504040204" pitchFamily="50" charset="-128"/>
                <a:ea typeface="メイリオ" panose="020B0604030504040204" pitchFamily="50" charset="-128"/>
              </a:rPr>
              <a:t>矯正治療は長期にわたるため、院長に万が一のことがあった場合、診療を続けることができるよう、地元の矯正専門医が相互に協力し合おうという制度です</a:t>
            </a:r>
          </a:p>
        </p:txBody>
      </p:sp>
    </p:spTree>
    <p:extLst>
      <p:ext uri="{BB962C8B-B14F-4D97-AF65-F5344CB8AC3E}">
        <p14:creationId xmlns:p14="http://schemas.microsoft.com/office/powerpoint/2010/main" val="1569078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413C64-2690-25A6-FF00-C92C2F178567}"/>
              </a:ext>
            </a:extLst>
          </p:cNvPr>
          <p:cNvSpPr>
            <a:spLocks noGrp="1"/>
          </p:cNvSpPr>
          <p:nvPr>
            <p:ph type="title"/>
          </p:nvPr>
        </p:nvSpPr>
        <p:spPr/>
        <p:txBody>
          <a:bodyPr/>
          <a:lstStyle/>
          <a:p>
            <a:r>
              <a:rPr lang="ja-JP" altLang="en-US" dirty="0"/>
              <a:t>共済について</a:t>
            </a:r>
            <a:endParaRPr kumimoji="1" lang="ja-JP" altLang="en-US" dirty="0"/>
          </a:p>
        </p:txBody>
      </p:sp>
      <p:sp>
        <p:nvSpPr>
          <p:cNvPr id="3" name="コンテンツ プレースホルダー 2">
            <a:extLst>
              <a:ext uri="{FF2B5EF4-FFF2-40B4-BE49-F238E27FC236}">
                <a16:creationId xmlns:a16="http://schemas.microsoft.com/office/drawing/2014/main" id="{EBB3D676-7C4E-A7C6-AF79-46ACC8AFBB37}"/>
              </a:ext>
            </a:extLst>
          </p:cNvPr>
          <p:cNvSpPr>
            <a:spLocks noGrp="1"/>
          </p:cNvSpPr>
          <p:nvPr>
            <p:ph idx="1"/>
          </p:nvPr>
        </p:nvSpPr>
        <p:spPr/>
        <p:txBody>
          <a:bodyPr>
            <a:normAutofit/>
          </a:bodyPr>
          <a:lstStyle/>
          <a:p>
            <a:r>
              <a:rPr lang="ja-JP" altLang="en-US" sz="3600" dirty="0">
                <a:latin typeface="メイリオ" panose="020B0604030504040204" pitchFamily="50" charset="-128"/>
                <a:ea typeface="メイリオ" panose="020B0604030504040204" pitchFamily="50" charset="-128"/>
              </a:rPr>
              <a:t>院長出身大学の同門会にも似たような制度を有している場合もありますが、きちんと制度化されていません。</a:t>
            </a:r>
            <a:endParaRPr lang="en-US" altLang="ja-JP" sz="3600" dirty="0">
              <a:latin typeface="メイリオ" panose="020B0604030504040204" pitchFamily="50" charset="-128"/>
              <a:ea typeface="メイリオ" panose="020B0604030504040204" pitchFamily="50" charset="-128"/>
            </a:endParaRPr>
          </a:p>
          <a:p>
            <a:r>
              <a:rPr lang="ja-JP" altLang="en-US" sz="3600" dirty="0">
                <a:latin typeface="メイリオ" panose="020B0604030504040204" pitchFamily="50" charset="-128"/>
                <a:ea typeface="メイリオ" panose="020B0604030504040204" pitchFamily="50" charset="-128"/>
              </a:rPr>
              <a:t>また、地元歯科医師会や同窓会は、矯正専門開業医の場合、何もできません。</a:t>
            </a:r>
          </a:p>
          <a:p>
            <a:endParaRPr kumimoji="1" lang="ja-JP" altLang="en-US" sz="3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2457114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864F53-A9AC-E2F6-EC4E-03E6FD408288}"/>
              </a:ext>
            </a:extLst>
          </p:cNvPr>
          <p:cNvSpPr>
            <a:spLocks noGrp="1"/>
          </p:cNvSpPr>
          <p:nvPr>
            <p:ph type="title"/>
          </p:nvPr>
        </p:nvSpPr>
        <p:spPr/>
        <p:txBody>
          <a:bodyPr/>
          <a:lstStyle/>
          <a:p>
            <a:r>
              <a:rPr kumimoji="1" lang="ja-JP" altLang="en-US" dirty="0"/>
              <a:t>共済とは？</a:t>
            </a:r>
          </a:p>
        </p:txBody>
      </p:sp>
      <p:sp>
        <p:nvSpPr>
          <p:cNvPr id="3" name="コンテンツ プレースホルダー 2">
            <a:extLst>
              <a:ext uri="{FF2B5EF4-FFF2-40B4-BE49-F238E27FC236}">
                <a16:creationId xmlns:a16="http://schemas.microsoft.com/office/drawing/2014/main" id="{C2BF428B-5DCC-3FCF-C508-D7633F00650A}"/>
              </a:ext>
            </a:extLst>
          </p:cNvPr>
          <p:cNvSpPr>
            <a:spLocks noGrp="1"/>
          </p:cNvSpPr>
          <p:nvPr>
            <p:ph idx="1"/>
          </p:nvPr>
        </p:nvSpPr>
        <p:spPr/>
        <p:txBody>
          <a:bodyPr/>
          <a:lstStyle/>
          <a:p>
            <a:pPr marL="0" indent="0">
              <a:buNone/>
            </a:pPr>
            <a:r>
              <a:rPr kumimoji="1" lang="ja-JP" altLang="en-US" sz="3600" dirty="0">
                <a:latin typeface="メイリオ" panose="020B0604030504040204" pitchFamily="50" charset="-128"/>
                <a:ea typeface="メイリオ" panose="020B0604030504040204" pitchFamily="50" charset="-128"/>
              </a:rPr>
              <a:t>共済には、大きく分かれて、２つあります。</a:t>
            </a:r>
          </a:p>
          <a:p>
            <a:pPr marL="0" indent="0">
              <a:buNone/>
            </a:pPr>
            <a:r>
              <a:rPr kumimoji="1" lang="ja-JP" altLang="en-US" sz="3600" dirty="0">
                <a:latin typeface="メイリオ" panose="020B0604030504040204" pitchFamily="50" charset="-128"/>
                <a:ea typeface="メイリオ" panose="020B0604030504040204" pitchFamily="50" charset="-128"/>
              </a:rPr>
              <a:t>１，院長死亡により診療継続が困難となった場合。（第</a:t>
            </a:r>
            <a:r>
              <a:rPr lang="ja-JP" altLang="en-US" sz="3600" dirty="0">
                <a:latin typeface="メイリオ" panose="020B0604030504040204" pitchFamily="50" charset="-128"/>
                <a:ea typeface="メイリオ" panose="020B0604030504040204" pitchFamily="50" charset="-128"/>
              </a:rPr>
              <a:t>一</a:t>
            </a:r>
            <a:r>
              <a:rPr kumimoji="1" lang="ja-JP" altLang="en-US" sz="3600" dirty="0">
                <a:latin typeface="メイリオ" panose="020B0604030504040204" pitchFamily="50" charset="-128"/>
                <a:ea typeface="メイリオ" panose="020B0604030504040204" pitchFamily="50" charset="-128"/>
              </a:rPr>
              <a:t>共済）</a:t>
            </a:r>
            <a:endParaRPr kumimoji="1" lang="en-US" altLang="ja-JP" sz="3600" dirty="0">
              <a:latin typeface="メイリオ" panose="020B0604030504040204" pitchFamily="50" charset="-128"/>
              <a:ea typeface="メイリオ" panose="020B0604030504040204" pitchFamily="50" charset="-128"/>
            </a:endParaRPr>
          </a:p>
          <a:p>
            <a:pPr marL="0" indent="0">
              <a:buNone/>
            </a:pPr>
            <a:r>
              <a:rPr kumimoji="1" lang="ja-JP" altLang="en-US" sz="3600" dirty="0">
                <a:latin typeface="メイリオ" panose="020B0604030504040204" pitchFamily="50" charset="-128"/>
                <a:ea typeface="メイリオ" panose="020B0604030504040204" pitchFamily="50" charset="-128"/>
              </a:rPr>
              <a:t>２，院長が病気、けがにより長期にわたり診療ができない場合。（第</a:t>
            </a:r>
            <a:r>
              <a:rPr lang="ja-JP" altLang="en-US" sz="3600" dirty="0">
                <a:latin typeface="メイリオ" panose="020B0604030504040204" pitchFamily="50" charset="-128"/>
                <a:ea typeface="メイリオ" panose="020B0604030504040204" pitchFamily="50" charset="-128"/>
              </a:rPr>
              <a:t>二</a:t>
            </a:r>
            <a:r>
              <a:rPr kumimoji="1" lang="ja-JP" altLang="en-US" sz="3600" dirty="0">
                <a:latin typeface="メイリオ" panose="020B0604030504040204" pitchFamily="50" charset="-128"/>
                <a:ea typeface="メイリオ" panose="020B0604030504040204" pitchFamily="50" charset="-128"/>
              </a:rPr>
              <a:t>共済）</a:t>
            </a:r>
          </a:p>
          <a:p>
            <a:endParaRPr kumimoji="1" lang="ja-JP" altLang="en-US" dirty="0"/>
          </a:p>
        </p:txBody>
      </p:sp>
    </p:spTree>
    <p:extLst>
      <p:ext uri="{BB962C8B-B14F-4D97-AF65-F5344CB8AC3E}">
        <p14:creationId xmlns:p14="http://schemas.microsoft.com/office/powerpoint/2010/main" val="2871415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71B8F0-7E83-BE9A-B9C3-F0ED9D573D4A}"/>
              </a:ext>
            </a:extLst>
          </p:cNvPr>
          <p:cNvSpPr>
            <a:spLocks noGrp="1"/>
          </p:cNvSpPr>
          <p:nvPr>
            <p:ph type="title"/>
          </p:nvPr>
        </p:nvSpPr>
        <p:spPr/>
        <p:txBody>
          <a:bodyPr/>
          <a:lstStyle/>
          <a:p>
            <a:r>
              <a:rPr kumimoji="1" lang="ja-JP" altLang="en-US" dirty="0"/>
              <a:t>第一共済</a:t>
            </a:r>
          </a:p>
        </p:txBody>
      </p:sp>
      <p:sp>
        <p:nvSpPr>
          <p:cNvPr id="4" name="コンテンツ プレースホルダー 2">
            <a:extLst>
              <a:ext uri="{FF2B5EF4-FFF2-40B4-BE49-F238E27FC236}">
                <a16:creationId xmlns:a16="http://schemas.microsoft.com/office/drawing/2014/main" id="{AA3E7628-1790-6D59-06CE-CE3122CE3B24}"/>
              </a:ext>
            </a:extLst>
          </p:cNvPr>
          <p:cNvSpPr>
            <a:spLocks noGrp="1"/>
          </p:cNvSpPr>
          <p:nvPr>
            <p:ph idx="1"/>
          </p:nvPr>
        </p:nvSpPr>
        <p:spPr>
          <a:xfrm>
            <a:off x="1295400" y="2557463"/>
            <a:ext cx="9601200" cy="3317875"/>
          </a:xfrm>
        </p:spPr>
        <p:txBody>
          <a:bodyPr>
            <a:noAutofit/>
          </a:bodyPr>
          <a:lstStyle/>
          <a:p>
            <a:r>
              <a:rPr kumimoji="1" lang="ja-JP" altLang="en-US" sz="4000" dirty="0">
                <a:latin typeface="メイリオ" panose="020B0604030504040204" pitchFamily="50" charset="-128"/>
                <a:ea typeface="メイリオ" panose="020B0604030504040204" pitchFamily="50" charset="-128"/>
              </a:rPr>
              <a:t>不幸にして、院長が死亡した場合。</a:t>
            </a:r>
          </a:p>
          <a:p>
            <a:r>
              <a:rPr kumimoji="1" lang="ja-JP" altLang="en-US" sz="4000" dirty="0">
                <a:latin typeface="メイリオ" panose="020B0604030504040204" pitchFamily="50" charset="-128"/>
                <a:ea typeface="メイリオ" panose="020B0604030504040204" pitchFamily="50" charset="-128"/>
              </a:rPr>
              <a:t>個人開業の場合、閉院に伴う患者さんへの返金、病院の整理等を手伝う。</a:t>
            </a:r>
          </a:p>
        </p:txBody>
      </p:sp>
    </p:spTree>
    <p:extLst>
      <p:ext uri="{BB962C8B-B14F-4D97-AF65-F5344CB8AC3E}">
        <p14:creationId xmlns:p14="http://schemas.microsoft.com/office/powerpoint/2010/main" val="3400603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70B338-6833-160D-49EF-074E2CB0D5D2}"/>
              </a:ext>
            </a:extLst>
          </p:cNvPr>
          <p:cNvSpPr>
            <a:spLocks noGrp="1"/>
          </p:cNvSpPr>
          <p:nvPr>
            <p:ph type="title"/>
          </p:nvPr>
        </p:nvSpPr>
        <p:spPr/>
        <p:txBody>
          <a:bodyPr/>
          <a:lstStyle/>
          <a:p>
            <a:r>
              <a:rPr kumimoji="1" lang="ja-JP" altLang="en-US" dirty="0"/>
              <a:t>第一共済</a:t>
            </a:r>
          </a:p>
        </p:txBody>
      </p:sp>
      <p:sp>
        <p:nvSpPr>
          <p:cNvPr id="3" name="コンテンツ プレースホルダー 2">
            <a:extLst>
              <a:ext uri="{FF2B5EF4-FFF2-40B4-BE49-F238E27FC236}">
                <a16:creationId xmlns:a16="http://schemas.microsoft.com/office/drawing/2014/main" id="{AA39C4D2-7C72-F27F-C99A-3ABA20F1FC50}"/>
              </a:ext>
            </a:extLst>
          </p:cNvPr>
          <p:cNvSpPr>
            <a:spLocks noGrp="1"/>
          </p:cNvSpPr>
          <p:nvPr>
            <p:ph idx="1"/>
          </p:nvPr>
        </p:nvSpPr>
        <p:spPr/>
        <p:txBody>
          <a:bodyPr>
            <a:normAutofit/>
          </a:bodyPr>
          <a:lstStyle/>
          <a:p>
            <a:r>
              <a:rPr kumimoji="1" lang="ja-JP" altLang="en-US" sz="3600" dirty="0">
                <a:latin typeface="メイリオ" panose="020B0604030504040204" pitchFamily="50" charset="-128"/>
                <a:ea typeface="メイリオ" panose="020B0604030504040204" pitchFamily="50" charset="-128"/>
              </a:rPr>
              <a:t>医療法人の場合、法人設立した時の税理士にお任せすることになる。</a:t>
            </a:r>
            <a:endParaRPr kumimoji="1" lang="en-US" altLang="ja-JP" sz="3600" dirty="0">
              <a:latin typeface="メイリオ" panose="020B0604030504040204" pitchFamily="50" charset="-128"/>
              <a:ea typeface="メイリオ" panose="020B0604030504040204" pitchFamily="50" charset="-128"/>
            </a:endParaRPr>
          </a:p>
          <a:p>
            <a:pPr marL="0" indent="0">
              <a:buNone/>
            </a:pPr>
            <a:r>
              <a:rPr lang="ja-JP" altLang="en-US" sz="3600" dirty="0">
                <a:latin typeface="メイリオ" panose="020B0604030504040204" pitchFamily="50" charset="-128"/>
                <a:ea typeface="メイリオ" panose="020B0604030504040204" pitchFamily="50" charset="-128"/>
              </a:rPr>
              <a:t>病院</a:t>
            </a:r>
            <a:r>
              <a:rPr kumimoji="1" lang="ja-JP" altLang="en-US" sz="3600" dirty="0">
                <a:latin typeface="メイリオ" panose="020B0604030504040204" pitchFamily="50" charset="-128"/>
                <a:ea typeface="メイリオ" panose="020B0604030504040204" pitchFamily="50" charset="-128"/>
              </a:rPr>
              <a:t>管理者が変更になり、病院ごと他の歯科医師に継承してもらうことで治療を続けることもできます。（病院を売ることができる）</a:t>
            </a:r>
          </a:p>
          <a:p>
            <a:endParaRPr kumimoji="1" lang="ja-JP" altLang="en-US" sz="3600" dirty="0"/>
          </a:p>
        </p:txBody>
      </p:sp>
    </p:spTree>
    <p:extLst>
      <p:ext uri="{BB962C8B-B14F-4D97-AF65-F5344CB8AC3E}">
        <p14:creationId xmlns:p14="http://schemas.microsoft.com/office/powerpoint/2010/main" val="29494259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86E2E0-4007-BFB4-AA1B-B13895038C1E}"/>
              </a:ext>
            </a:extLst>
          </p:cNvPr>
          <p:cNvSpPr>
            <a:spLocks noGrp="1"/>
          </p:cNvSpPr>
          <p:nvPr>
            <p:ph type="title"/>
          </p:nvPr>
        </p:nvSpPr>
        <p:spPr/>
        <p:txBody>
          <a:bodyPr/>
          <a:lstStyle/>
          <a:p>
            <a:r>
              <a:rPr kumimoji="1" lang="ja-JP" altLang="en-US" dirty="0"/>
              <a:t>第一共済</a:t>
            </a:r>
          </a:p>
        </p:txBody>
      </p:sp>
      <p:sp>
        <p:nvSpPr>
          <p:cNvPr id="3" name="コンテンツ プレースホルダー 2">
            <a:extLst>
              <a:ext uri="{FF2B5EF4-FFF2-40B4-BE49-F238E27FC236}">
                <a16:creationId xmlns:a16="http://schemas.microsoft.com/office/drawing/2014/main" id="{2CAD388A-8636-5B97-319C-B2F144E66AFE}"/>
              </a:ext>
            </a:extLst>
          </p:cNvPr>
          <p:cNvSpPr>
            <a:spLocks noGrp="1"/>
          </p:cNvSpPr>
          <p:nvPr>
            <p:ph idx="1"/>
          </p:nvPr>
        </p:nvSpPr>
        <p:spPr>
          <a:xfrm>
            <a:off x="1295401" y="2556932"/>
            <a:ext cx="9601196" cy="3642390"/>
          </a:xfrm>
        </p:spPr>
        <p:txBody>
          <a:bodyPr>
            <a:noAutofit/>
          </a:bodyPr>
          <a:lstStyle/>
          <a:p>
            <a:r>
              <a:rPr lang="ja-JP" altLang="en-US" sz="3600" dirty="0">
                <a:latin typeface="メイリオ" panose="020B0604030504040204" pitchFamily="50" charset="-128"/>
                <a:ea typeface="メイリオ" panose="020B0604030504040204" pitchFamily="50" charset="-128"/>
              </a:rPr>
              <a:t>法人の場合</a:t>
            </a:r>
            <a:r>
              <a:rPr kumimoji="1" lang="ja-JP" altLang="en-US" sz="3600" dirty="0">
                <a:latin typeface="メイリオ" panose="020B0604030504040204" pitchFamily="50" charset="-128"/>
                <a:ea typeface="メイリオ" panose="020B0604030504040204" pitchFamily="50" charset="-128"/>
              </a:rPr>
              <a:t>、院長の子息が歯学部、医学部に進学している場合、一時的に理事長職を医師免許、歯科医師免許がない配偶者が務め、雇われ院長を置いて病院を存続させることもできます。</a:t>
            </a:r>
          </a:p>
        </p:txBody>
      </p:sp>
    </p:spTree>
    <p:extLst>
      <p:ext uri="{BB962C8B-B14F-4D97-AF65-F5344CB8AC3E}">
        <p14:creationId xmlns:p14="http://schemas.microsoft.com/office/powerpoint/2010/main" val="2525459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F5919057-F1F3-D41A-9CFD-6654B6243DE5}"/>
              </a:ext>
            </a:extLst>
          </p:cNvPr>
          <p:cNvSpPr>
            <a:spLocks noGrp="1"/>
          </p:cNvSpPr>
          <p:nvPr>
            <p:ph idx="1"/>
          </p:nvPr>
        </p:nvSpPr>
        <p:spPr/>
        <p:txBody>
          <a:bodyPr/>
          <a:lstStyle/>
          <a:p>
            <a:r>
              <a:rPr kumimoji="1" lang="ja-JP" altLang="en-US" sz="3600" dirty="0">
                <a:latin typeface="メイリオ" panose="020B0604030504040204" pitchFamily="50" charset="-128"/>
                <a:ea typeface="メイリオ" panose="020B0604030504040204" pitchFamily="50" charset="-128"/>
              </a:rPr>
              <a:t>子息がはれて医師免許、歯科医師免許を取得した場合、速やかに理事長職に就くことが条件となります。（死亡時の特例処置）</a:t>
            </a:r>
          </a:p>
          <a:p>
            <a:endParaRPr kumimoji="1" lang="ja-JP" altLang="en-US" dirty="0">
              <a:latin typeface="メイリオ" panose="020B0604030504040204" pitchFamily="50" charset="-128"/>
              <a:ea typeface="メイリオ" panose="020B0604030504040204" pitchFamily="50" charset="-128"/>
            </a:endParaRPr>
          </a:p>
        </p:txBody>
      </p:sp>
      <p:sp>
        <p:nvSpPr>
          <p:cNvPr id="5" name="タイトル 1">
            <a:extLst>
              <a:ext uri="{FF2B5EF4-FFF2-40B4-BE49-F238E27FC236}">
                <a16:creationId xmlns:a16="http://schemas.microsoft.com/office/drawing/2014/main" id="{5AEC7AF9-1AF9-04C8-7C23-CF07D14B2B61}"/>
              </a:ext>
            </a:extLst>
          </p:cNvPr>
          <p:cNvSpPr>
            <a:spLocks noGrp="1"/>
          </p:cNvSpPr>
          <p:nvPr>
            <p:ph type="title"/>
          </p:nvPr>
        </p:nvSpPr>
        <p:spPr>
          <a:xfrm>
            <a:off x="1295400" y="982663"/>
            <a:ext cx="9601200" cy="1303337"/>
          </a:xfrm>
        </p:spPr>
        <p:txBody>
          <a:bodyPr/>
          <a:lstStyle/>
          <a:p>
            <a:r>
              <a:rPr kumimoji="1" lang="ja-JP" altLang="en-US" dirty="0"/>
              <a:t>第一共済</a:t>
            </a:r>
          </a:p>
        </p:txBody>
      </p:sp>
    </p:spTree>
    <p:extLst>
      <p:ext uri="{BB962C8B-B14F-4D97-AF65-F5344CB8AC3E}">
        <p14:creationId xmlns:p14="http://schemas.microsoft.com/office/powerpoint/2010/main" val="21093508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F96A7B09-C1E5-28E7-D0FE-566B1C398E0E}"/>
              </a:ext>
            </a:extLst>
          </p:cNvPr>
          <p:cNvSpPr>
            <a:spLocks noGrp="1"/>
          </p:cNvSpPr>
          <p:nvPr>
            <p:ph idx="1"/>
          </p:nvPr>
        </p:nvSpPr>
        <p:spPr>
          <a:xfrm>
            <a:off x="1295400" y="2556931"/>
            <a:ext cx="9801385" cy="3704383"/>
          </a:xfrm>
        </p:spPr>
        <p:txBody>
          <a:bodyPr>
            <a:noAutofit/>
          </a:bodyPr>
          <a:lstStyle/>
          <a:p>
            <a:r>
              <a:rPr kumimoji="1" lang="ja-JP" altLang="en-US" sz="3600" dirty="0">
                <a:latin typeface="メイリオ" panose="020B0604030504040204" pitchFamily="50" charset="-128"/>
                <a:ea typeface="メイリオ" panose="020B0604030504040204" pitchFamily="50" charset="-128"/>
              </a:rPr>
              <a:t>子息が医療系の道に進んでいない場合、年齢が低く、医療系大学に進学していない場合、親類縁者に医療系の人がいれば、理事長に就任してもらい存続することができます。</a:t>
            </a:r>
          </a:p>
          <a:p>
            <a:r>
              <a:rPr kumimoji="1" lang="ja-JP" altLang="en-US" sz="3600" dirty="0">
                <a:latin typeface="メイリオ" panose="020B0604030504040204" pitchFamily="50" charset="-128"/>
                <a:ea typeface="メイリオ" panose="020B0604030504040204" pitchFamily="50" charset="-128"/>
              </a:rPr>
              <a:t>該当する方がお見えにならない場合、名義貸ししてくれる人を探すことになります。</a:t>
            </a:r>
          </a:p>
          <a:p>
            <a:endParaRPr kumimoji="1" lang="ja-JP" altLang="en-US" sz="3600" dirty="0"/>
          </a:p>
        </p:txBody>
      </p:sp>
      <p:sp>
        <p:nvSpPr>
          <p:cNvPr id="4" name="タイトル 1">
            <a:extLst>
              <a:ext uri="{FF2B5EF4-FFF2-40B4-BE49-F238E27FC236}">
                <a16:creationId xmlns:a16="http://schemas.microsoft.com/office/drawing/2014/main" id="{1E905032-99DF-E3F5-E2FF-5D680149186F}"/>
              </a:ext>
            </a:extLst>
          </p:cNvPr>
          <p:cNvSpPr txBox="1">
            <a:spLocks/>
          </p:cNvSpPr>
          <p:nvPr/>
        </p:nvSpPr>
        <p:spPr>
          <a:xfrm>
            <a:off x="1295400" y="982663"/>
            <a:ext cx="9601200" cy="130333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kumimoji="1" sz="4400" kern="1200" cap="none">
                <a:ln w="3175" cmpd="sng">
                  <a:noFill/>
                </a:ln>
                <a:solidFill>
                  <a:schemeClr val="tx1">
                    <a:lumMod val="85000"/>
                    <a:lumOff val="15000"/>
                  </a:schemeClr>
                </a:solidFill>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endParaRPr lang="ja-JP" altLang="en-US" dirty="0"/>
          </a:p>
        </p:txBody>
      </p:sp>
      <p:sp>
        <p:nvSpPr>
          <p:cNvPr id="5" name="タイトル 1">
            <a:extLst>
              <a:ext uri="{FF2B5EF4-FFF2-40B4-BE49-F238E27FC236}">
                <a16:creationId xmlns:a16="http://schemas.microsoft.com/office/drawing/2014/main" id="{C4C93870-3EFF-C807-F14E-D7DB49D45A97}"/>
              </a:ext>
            </a:extLst>
          </p:cNvPr>
          <p:cNvSpPr>
            <a:spLocks noGrp="1"/>
          </p:cNvSpPr>
          <p:nvPr>
            <p:ph type="title"/>
          </p:nvPr>
        </p:nvSpPr>
        <p:spPr>
          <a:xfrm>
            <a:off x="1295400" y="982663"/>
            <a:ext cx="9601200" cy="1303337"/>
          </a:xfrm>
        </p:spPr>
        <p:txBody>
          <a:bodyPr/>
          <a:lstStyle/>
          <a:p>
            <a:r>
              <a:rPr kumimoji="1" lang="ja-JP" altLang="en-US" dirty="0"/>
              <a:t>第一共済</a:t>
            </a:r>
          </a:p>
        </p:txBody>
      </p:sp>
    </p:spTree>
    <p:extLst>
      <p:ext uri="{BB962C8B-B14F-4D97-AF65-F5344CB8AC3E}">
        <p14:creationId xmlns:p14="http://schemas.microsoft.com/office/powerpoint/2010/main" val="11270546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23BB84C-B961-7F37-1F7E-5989CA21C90A}"/>
              </a:ext>
            </a:extLst>
          </p:cNvPr>
          <p:cNvSpPr>
            <a:spLocks noGrp="1"/>
          </p:cNvSpPr>
          <p:nvPr>
            <p:ph idx="1"/>
          </p:nvPr>
        </p:nvSpPr>
        <p:spPr/>
        <p:txBody>
          <a:bodyPr/>
          <a:lstStyle/>
          <a:p>
            <a:r>
              <a:rPr kumimoji="1" lang="ja-JP" altLang="en-US" sz="3600" dirty="0">
                <a:latin typeface="メイリオ" panose="020B0604030504040204" pitchFamily="50" charset="-128"/>
                <a:ea typeface="メイリオ" panose="020B0604030504040204" pitchFamily="50" charset="-128"/>
              </a:rPr>
              <a:t>しかし、理事長に就任してもらうことは、経営権を渡すことになるため、かなり難しいといわれています。そのため、親類縁者に医療系のかたがお見えにならない場合、閉院するしか方法はありません。</a:t>
            </a:r>
          </a:p>
          <a:p>
            <a:endParaRPr kumimoji="1" lang="ja-JP" altLang="en-US" dirty="0"/>
          </a:p>
        </p:txBody>
      </p:sp>
      <p:sp>
        <p:nvSpPr>
          <p:cNvPr id="4" name="タイトル 1">
            <a:extLst>
              <a:ext uri="{FF2B5EF4-FFF2-40B4-BE49-F238E27FC236}">
                <a16:creationId xmlns:a16="http://schemas.microsoft.com/office/drawing/2014/main" id="{81F36AEB-8CDD-9B41-D364-BCECC3516725}"/>
              </a:ext>
            </a:extLst>
          </p:cNvPr>
          <p:cNvSpPr>
            <a:spLocks noGrp="1"/>
          </p:cNvSpPr>
          <p:nvPr>
            <p:ph type="title"/>
          </p:nvPr>
        </p:nvSpPr>
        <p:spPr>
          <a:xfrm>
            <a:off x="1295400" y="982663"/>
            <a:ext cx="9601200" cy="1303337"/>
          </a:xfrm>
        </p:spPr>
        <p:txBody>
          <a:bodyPr/>
          <a:lstStyle/>
          <a:p>
            <a:r>
              <a:rPr kumimoji="1" lang="ja-JP" altLang="en-US" dirty="0"/>
              <a:t>第一共済</a:t>
            </a:r>
          </a:p>
        </p:txBody>
      </p:sp>
    </p:spTree>
    <p:extLst>
      <p:ext uri="{BB962C8B-B14F-4D97-AF65-F5344CB8AC3E}">
        <p14:creationId xmlns:p14="http://schemas.microsoft.com/office/powerpoint/2010/main" val="38177759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F6567259-DED5-49EF-F0FD-EA7BE4C3B6A1}"/>
              </a:ext>
            </a:extLst>
          </p:cNvPr>
          <p:cNvSpPr>
            <a:spLocks noGrp="1"/>
          </p:cNvSpPr>
          <p:nvPr>
            <p:ph idx="1"/>
          </p:nvPr>
        </p:nvSpPr>
        <p:spPr>
          <a:xfrm>
            <a:off x="1295401" y="2556932"/>
            <a:ext cx="9795932" cy="3318936"/>
          </a:xfrm>
        </p:spPr>
        <p:txBody>
          <a:bodyPr>
            <a:normAutofit/>
          </a:bodyPr>
          <a:lstStyle/>
          <a:p>
            <a:r>
              <a:rPr kumimoji="1" lang="ja-JP" altLang="en-US" sz="4000" dirty="0">
                <a:latin typeface="メイリオ" panose="020B0604030504040204" pitchFamily="50" charset="-128"/>
                <a:ea typeface="メイリオ" panose="020B0604030504040204" pitchFamily="50" charset="-128"/>
              </a:rPr>
              <a:t>法人の場合、病院、患者さんをまとめて</a:t>
            </a:r>
            <a:endParaRPr kumimoji="1" lang="en-US" altLang="ja-JP" sz="4000" dirty="0">
              <a:latin typeface="メイリオ" panose="020B0604030504040204" pitchFamily="50" charset="-128"/>
              <a:ea typeface="メイリオ" panose="020B0604030504040204" pitchFamily="50" charset="-128"/>
            </a:endParaRPr>
          </a:p>
          <a:p>
            <a:pPr marL="0" indent="0">
              <a:buNone/>
            </a:pPr>
            <a:r>
              <a:rPr kumimoji="1" lang="en-US" altLang="ja-JP" sz="4000" dirty="0">
                <a:latin typeface="メイリオ" panose="020B0604030504040204" pitchFamily="50" charset="-128"/>
                <a:ea typeface="メイリオ" panose="020B0604030504040204" pitchFamily="50" charset="-128"/>
              </a:rPr>
              <a:t>M</a:t>
            </a:r>
            <a:r>
              <a:rPr kumimoji="1" lang="ja-JP" altLang="en-US" sz="4000" dirty="0">
                <a:latin typeface="メイリオ" panose="020B0604030504040204" pitchFamily="50" charset="-128"/>
                <a:ea typeface="メイリオ" panose="020B0604030504040204" pitchFamily="50" charset="-128"/>
              </a:rPr>
              <a:t>＆</a:t>
            </a:r>
            <a:r>
              <a:rPr kumimoji="1" lang="en-US" altLang="ja-JP" sz="4000" dirty="0">
                <a:latin typeface="メイリオ" panose="020B0604030504040204" pitchFamily="50" charset="-128"/>
                <a:ea typeface="メイリオ" panose="020B0604030504040204" pitchFamily="50" charset="-128"/>
              </a:rPr>
              <a:t>A</a:t>
            </a:r>
            <a:r>
              <a:rPr kumimoji="1" lang="ja-JP" altLang="en-US" sz="4000" dirty="0">
                <a:latin typeface="メイリオ" panose="020B0604030504040204" pitchFamily="50" charset="-128"/>
                <a:ea typeface="メイリオ" panose="020B0604030504040204" pitchFamily="50" charset="-128"/>
              </a:rPr>
              <a:t>で売却することもできます。</a:t>
            </a:r>
            <a:endParaRPr kumimoji="1" lang="en-US" altLang="ja-JP" sz="4000" dirty="0">
              <a:latin typeface="メイリオ" panose="020B0604030504040204" pitchFamily="50" charset="-128"/>
              <a:ea typeface="メイリオ" panose="020B0604030504040204" pitchFamily="50" charset="-128"/>
            </a:endParaRPr>
          </a:p>
          <a:p>
            <a:pPr marL="0" indent="0">
              <a:buNone/>
            </a:pPr>
            <a:r>
              <a:rPr kumimoji="1" lang="ja-JP" altLang="en-US" sz="4000" dirty="0">
                <a:latin typeface="メイリオ" panose="020B0604030504040204" pitchFamily="50" charset="-128"/>
                <a:ea typeface="メイリオ" panose="020B0604030504040204" pitchFamily="50" charset="-128"/>
              </a:rPr>
              <a:t>そのために、法人化する方もいます。</a:t>
            </a:r>
          </a:p>
        </p:txBody>
      </p:sp>
      <p:sp>
        <p:nvSpPr>
          <p:cNvPr id="4" name="タイトル 1">
            <a:extLst>
              <a:ext uri="{FF2B5EF4-FFF2-40B4-BE49-F238E27FC236}">
                <a16:creationId xmlns:a16="http://schemas.microsoft.com/office/drawing/2014/main" id="{3AB3B46E-3638-0B9D-21C2-FD4CB202D36B}"/>
              </a:ext>
            </a:extLst>
          </p:cNvPr>
          <p:cNvSpPr txBox="1">
            <a:spLocks/>
          </p:cNvSpPr>
          <p:nvPr/>
        </p:nvSpPr>
        <p:spPr>
          <a:xfrm>
            <a:off x="1295400" y="982663"/>
            <a:ext cx="9601200" cy="130333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kumimoji="1" sz="4400" kern="1200" cap="none">
                <a:ln w="3175" cmpd="sng">
                  <a:noFill/>
                </a:ln>
                <a:solidFill>
                  <a:schemeClr val="tx1">
                    <a:lumMod val="85000"/>
                    <a:lumOff val="15000"/>
                  </a:schemeClr>
                </a:solidFill>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endParaRPr lang="ja-JP" altLang="en-US" dirty="0"/>
          </a:p>
        </p:txBody>
      </p:sp>
      <p:sp>
        <p:nvSpPr>
          <p:cNvPr id="5" name="タイトル 1">
            <a:extLst>
              <a:ext uri="{FF2B5EF4-FFF2-40B4-BE49-F238E27FC236}">
                <a16:creationId xmlns:a16="http://schemas.microsoft.com/office/drawing/2014/main" id="{BDFBB169-D07B-40D2-20AA-71D8CE98FB3D}"/>
              </a:ext>
            </a:extLst>
          </p:cNvPr>
          <p:cNvSpPr>
            <a:spLocks noGrp="1"/>
          </p:cNvSpPr>
          <p:nvPr>
            <p:ph type="title"/>
          </p:nvPr>
        </p:nvSpPr>
        <p:spPr>
          <a:xfrm>
            <a:off x="1295400" y="1020878"/>
            <a:ext cx="9601200" cy="1303337"/>
          </a:xfrm>
        </p:spPr>
        <p:txBody>
          <a:bodyPr/>
          <a:lstStyle/>
          <a:p>
            <a:r>
              <a:rPr kumimoji="1" lang="ja-JP" altLang="en-US" dirty="0"/>
              <a:t>第一共済</a:t>
            </a:r>
          </a:p>
        </p:txBody>
      </p:sp>
    </p:spTree>
    <p:extLst>
      <p:ext uri="{BB962C8B-B14F-4D97-AF65-F5344CB8AC3E}">
        <p14:creationId xmlns:p14="http://schemas.microsoft.com/office/powerpoint/2010/main" val="26989411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5D2202FF-639A-E0F5-A925-6163ADF84284}"/>
              </a:ext>
            </a:extLst>
          </p:cNvPr>
          <p:cNvSpPr>
            <a:spLocks noGrp="1"/>
          </p:cNvSpPr>
          <p:nvPr>
            <p:ph type="body" idx="1"/>
          </p:nvPr>
        </p:nvSpPr>
        <p:spPr/>
        <p:txBody>
          <a:bodyPr/>
          <a:lstStyle/>
          <a:p>
            <a:endParaRPr kumimoji="1" lang="ja-JP" altLang="en-US"/>
          </a:p>
        </p:txBody>
      </p:sp>
      <p:sp>
        <p:nvSpPr>
          <p:cNvPr id="4" name="タイトル 1">
            <a:extLst>
              <a:ext uri="{FF2B5EF4-FFF2-40B4-BE49-F238E27FC236}">
                <a16:creationId xmlns:a16="http://schemas.microsoft.com/office/drawing/2014/main" id="{E136CC9C-4469-342F-0017-662065A53877}"/>
              </a:ext>
            </a:extLst>
          </p:cNvPr>
          <p:cNvSpPr>
            <a:spLocks noGrp="1"/>
          </p:cNvSpPr>
          <p:nvPr>
            <p:ph type="title"/>
          </p:nvPr>
        </p:nvSpPr>
        <p:spPr>
          <a:xfrm>
            <a:off x="2014538" y="1752600"/>
            <a:ext cx="8159750" cy="1822450"/>
          </a:xfrm>
        </p:spPr>
        <p:txBody>
          <a:bodyPr/>
          <a:lstStyle/>
          <a:p>
            <a:r>
              <a:rPr kumimoji="1" lang="ja-JP" altLang="en-US" dirty="0"/>
              <a:t>第二共済</a:t>
            </a:r>
          </a:p>
        </p:txBody>
      </p:sp>
    </p:spTree>
    <p:extLst>
      <p:ext uri="{BB962C8B-B14F-4D97-AF65-F5344CB8AC3E}">
        <p14:creationId xmlns:p14="http://schemas.microsoft.com/office/powerpoint/2010/main" val="26322276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7C619A75-6D40-B685-1BE4-BFE4D8038206}"/>
              </a:ext>
            </a:extLst>
          </p:cNvPr>
          <p:cNvSpPr>
            <a:spLocks noGrp="1"/>
          </p:cNvSpPr>
          <p:nvPr>
            <p:ph type="title"/>
          </p:nvPr>
        </p:nvSpPr>
        <p:spPr/>
        <p:txBody>
          <a:bodyPr/>
          <a:lstStyle/>
          <a:p>
            <a:r>
              <a:rPr lang="ja-JP" altLang="en-US" dirty="0"/>
              <a:t>第二共済</a:t>
            </a:r>
          </a:p>
        </p:txBody>
      </p:sp>
      <p:sp>
        <p:nvSpPr>
          <p:cNvPr id="6" name="コンテンツ プレースホルダー 5">
            <a:extLst>
              <a:ext uri="{FF2B5EF4-FFF2-40B4-BE49-F238E27FC236}">
                <a16:creationId xmlns:a16="http://schemas.microsoft.com/office/drawing/2014/main" id="{E3BDBDB9-ECAE-0899-86D4-641C90AD8DC2}"/>
              </a:ext>
            </a:extLst>
          </p:cNvPr>
          <p:cNvSpPr>
            <a:spLocks noGrp="1"/>
          </p:cNvSpPr>
          <p:nvPr>
            <p:ph idx="1"/>
          </p:nvPr>
        </p:nvSpPr>
        <p:spPr>
          <a:xfrm>
            <a:off x="1295401" y="3112168"/>
            <a:ext cx="9601196" cy="2763700"/>
          </a:xfrm>
        </p:spPr>
        <p:txBody>
          <a:bodyPr>
            <a:normAutofit/>
          </a:bodyPr>
          <a:lstStyle/>
          <a:p>
            <a:r>
              <a:rPr lang="ja-JP" altLang="en-US" sz="4400" dirty="0">
                <a:latin typeface="メイリオ" panose="020B0604030504040204" pitchFamily="50" charset="-128"/>
                <a:ea typeface="メイリオ" panose="020B0604030504040204" pitchFamily="50" charset="-128"/>
              </a:rPr>
              <a:t>院長が病気、けが等により長期にわたり診療ができない場合。</a:t>
            </a:r>
          </a:p>
          <a:p>
            <a:endParaRPr lang="ja-JP" altLang="en-US" sz="4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6178781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B2088B-ACEC-0404-2CF1-EC9E8C0BD66B}"/>
              </a:ext>
            </a:extLst>
          </p:cNvPr>
          <p:cNvSpPr>
            <a:spLocks noGrp="1"/>
          </p:cNvSpPr>
          <p:nvPr>
            <p:ph type="title"/>
          </p:nvPr>
        </p:nvSpPr>
        <p:spPr/>
        <p:txBody>
          <a:bodyPr>
            <a:normAutofit/>
          </a:bodyPr>
          <a:lstStyle/>
          <a:p>
            <a:r>
              <a:rPr kumimoji="1" lang="ja-JP" altLang="en-US" dirty="0"/>
              <a:t>第二共済</a:t>
            </a:r>
          </a:p>
        </p:txBody>
      </p:sp>
      <p:sp>
        <p:nvSpPr>
          <p:cNvPr id="3" name="コンテンツ プレースホルダー 2">
            <a:extLst>
              <a:ext uri="{FF2B5EF4-FFF2-40B4-BE49-F238E27FC236}">
                <a16:creationId xmlns:a16="http://schemas.microsoft.com/office/drawing/2014/main" id="{5909DB12-FC27-88EB-76C5-74094D07B8BD}"/>
              </a:ext>
            </a:extLst>
          </p:cNvPr>
          <p:cNvSpPr>
            <a:spLocks noGrp="1"/>
          </p:cNvSpPr>
          <p:nvPr>
            <p:ph idx="1"/>
          </p:nvPr>
        </p:nvSpPr>
        <p:spPr/>
        <p:txBody>
          <a:bodyPr>
            <a:normAutofit lnSpcReduction="10000"/>
          </a:bodyPr>
          <a:lstStyle/>
          <a:p>
            <a:r>
              <a:rPr lang="ja-JP" altLang="en-US" sz="3600" dirty="0">
                <a:latin typeface="メイリオ" panose="020B0604030504040204" pitchFamily="50" charset="-128"/>
                <a:ea typeface="メイリオ" panose="020B0604030504040204" pitchFamily="50" charset="-128"/>
              </a:rPr>
              <a:t>開設者（院長）が生きてさえいれば、代診の先生による診療は行っても問題はありません。そのため、院長が病気、けが等により長期にわたり診療困難となった場合、所属している各団体の会員に治療を行ってもらう制度。</a:t>
            </a:r>
            <a:endParaRPr lang="en-US" altLang="ja-JP" sz="3600" dirty="0">
              <a:latin typeface="メイリオ" panose="020B0604030504040204" pitchFamily="50" charset="-128"/>
              <a:ea typeface="メイリオ" panose="020B0604030504040204" pitchFamily="50" charset="-128"/>
            </a:endParaRPr>
          </a:p>
          <a:p>
            <a:endParaRPr kumimoji="1" lang="ja-JP" altLang="en-US" sz="2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5874921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D7E543-1504-D7E8-B5ED-71862B8E1057}"/>
              </a:ext>
            </a:extLst>
          </p:cNvPr>
          <p:cNvSpPr>
            <a:spLocks noGrp="1"/>
          </p:cNvSpPr>
          <p:nvPr>
            <p:ph type="title"/>
          </p:nvPr>
        </p:nvSpPr>
        <p:spPr/>
        <p:txBody>
          <a:bodyPr/>
          <a:lstStyle/>
          <a:p>
            <a:r>
              <a:rPr lang="ja-JP" altLang="en-US" dirty="0"/>
              <a:t>第二共済</a:t>
            </a:r>
            <a:endParaRPr kumimoji="1" lang="ja-JP" altLang="en-US" dirty="0"/>
          </a:p>
        </p:txBody>
      </p:sp>
      <p:sp>
        <p:nvSpPr>
          <p:cNvPr id="3" name="コンテンツ プレースホルダー 2">
            <a:extLst>
              <a:ext uri="{FF2B5EF4-FFF2-40B4-BE49-F238E27FC236}">
                <a16:creationId xmlns:a16="http://schemas.microsoft.com/office/drawing/2014/main" id="{FAFC3C5A-6287-7EE0-B590-E0A2C8D9D76A}"/>
              </a:ext>
            </a:extLst>
          </p:cNvPr>
          <p:cNvSpPr>
            <a:spLocks noGrp="1"/>
          </p:cNvSpPr>
          <p:nvPr>
            <p:ph idx="1"/>
          </p:nvPr>
        </p:nvSpPr>
        <p:spPr/>
        <p:txBody>
          <a:bodyPr>
            <a:noAutofit/>
          </a:bodyPr>
          <a:lstStyle/>
          <a:p>
            <a:r>
              <a:rPr lang="ja-JP" altLang="en-US" sz="3600" dirty="0">
                <a:latin typeface="メイリオ" panose="020B0604030504040204" pitchFamily="50" charset="-128"/>
                <a:ea typeface="メイリオ" panose="020B0604030504040204" pitchFamily="50" charset="-128"/>
              </a:rPr>
              <a:t>勤務医の先生がいる診療所より派遣されることがほとんどです。</a:t>
            </a:r>
          </a:p>
          <a:p>
            <a:r>
              <a:rPr lang="ja-JP" altLang="en-US" sz="3600" dirty="0">
                <a:latin typeface="メイリオ" panose="020B0604030504040204" pitchFamily="50" charset="-128"/>
                <a:ea typeface="メイリオ" panose="020B0604030504040204" pitchFamily="50" charset="-128"/>
              </a:rPr>
              <a:t>地元の大学や院長出身大学の医局に、代理の先生による診療（代診）をお願いすることもあります。</a:t>
            </a:r>
            <a:endParaRPr lang="en-US" altLang="ja-JP" sz="3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6804584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3AF277-19C6-C6EF-71D5-D5D3350E389C}"/>
              </a:ext>
            </a:extLst>
          </p:cNvPr>
          <p:cNvSpPr>
            <a:spLocks noGrp="1"/>
          </p:cNvSpPr>
          <p:nvPr>
            <p:ph type="title"/>
          </p:nvPr>
        </p:nvSpPr>
        <p:spPr/>
        <p:txBody>
          <a:bodyPr/>
          <a:lstStyle/>
          <a:p>
            <a:r>
              <a:rPr lang="ja-JP" altLang="en-US"/>
              <a:t>第二共済</a:t>
            </a:r>
            <a:endParaRPr kumimoji="1" lang="ja-JP" altLang="en-US" dirty="0"/>
          </a:p>
        </p:txBody>
      </p:sp>
      <p:sp>
        <p:nvSpPr>
          <p:cNvPr id="3" name="コンテンツ プレースホルダー 2">
            <a:extLst>
              <a:ext uri="{FF2B5EF4-FFF2-40B4-BE49-F238E27FC236}">
                <a16:creationId xmlns:a16="http://schemas.microsoft.com/office/drawing/2014/main" id="{6F9F84B1-2E87-8A43-8D1D-C5F81A4C5380}"/>
              </a:ext>
            </a:extLst>
          </p:cNvPr>
          <p:cNvSpPr>
            <a:spLocks noGrp="1"/>
          </p:cNvSpPr>
          <p:nvPr>
            <p:ph idx="1"/>
          </p:nvPr>
        </p:nvSpPr>
        <p:spPr>
          <a:xfrm>
            <a:off x="1162374" y="2556931"/>
            <a:ext cx="9903416" cy="3564899"/>
          </a:xfrm>
        </p:spPr>
        <p:txBody>
          <a:bodyPr>
            <a:noAutofit/>
          </a:bodyPr>
          <a:lstStyle/>
          <a:p>
            <a:r>
              <a:rPr lang="ja-JP" altLang="en-US" sz="3600" dirty="0">
                <a:latin typeface="メイリオ" panose="020B0604030504040204" pitchFamily="50" charset="-128"/>
                <a:ea typeface="メイリオ" panose="020B0604030504040204" pitchFamily="50" charset="-128"/>
              </a:rPr>
              <a:t>出身大学が遠方の場合、お願いできないこともあります。そのため、地元の大学とはできるだけ良好な関係を築いておかなければなりません。</a:t>
            </a:r>
            <a:endParaRPr lang="en-US" altLang="ja-JP" sz="3600" dirty="0">
              <a:latin typeface="メイリオ" panose="020B0604030504040204" pitchFamily="50" charset="-128"/>
              <a:ea typeface="メイリオ" panose="020B0604030504040204" pitchFamily="50" charset="-128"/>
            </a:endParaRPr>
          </a:p>
          <a:p>
            <a:r>
              <a:rPr lang="ja-JP" altLang="en-US" sz="3600" dirty="0">
                <a:latin typeface="メイリオ" panose="020B0604030504040204" pitchFamily="50" charset="-128"/>
                <a:ea typeface="メイリオ" panose="020B0604030504040204" pitchFamily="50" charset="-128"/>
              </a:rPr>
              <a:t>地元の大学にお願いする場合、治療の方法が違うため、スタッフは大変な思いをします。</a:t>
            </a:r>
            <a:endParaRPr lang="en-US" altLang="ja-JP" sz="3600" dirty="0">
              <a:latin typeface="メイリオ" panose="020B0604030504040204" pitchFamily="50" charset="-128"/>
              <a:ea typeface="メイリオ" panose="020B0604030504040204" pitchFamily="50" charset="-128"/>
            </a:endParaRPr>
          </a:p>
          <a:p>
            <a:endParaRPr lang="en-US" altLang="ja-JP" sz="3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6378573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7E6131-CF2E-A2A3-BE35-E13B45684857}"/>
              </a:ext>
            </a:extLst>
          </p:cNvPr>
          <p:cNvSpPr>
            <a:spLocks noGrp="1"/>
          </p:cNvSpPr>
          <p:nvPr>
            <p:ph type="title"/>
          </p:nvPr>
        </p:nvSpPr>
        <p:spPr/>
        <p:txBody>
          <a:bodyPr>
            <a:normAutofit/>
          </a:bodyPr>
          <a:lstStyle/>
          <a:p>
            <a:r>
              <a:rPr kumimoji="1" lang="ja-JP" altLang="en-US" dirty="0"/>
              <a:t>第二共済</a:t>
            </a:r>
          </a:p>
        </p:txBody>
      </p:sp>
      <p:sp>
        <p:nvSpPr>
          <p:cNvPr id="3" name="コンテンツ プレースホルダー 2">
            <a:extLst>
              <a:ext uri="{FF2B5EF4-FFF2-40B4-BE49-F238E27FC236}">
                <a16:creationId xmlns:a16="http://schemas.microsoft.com/office/drawing/2014/main" id="{A9981C56-E1E6-D0B6-4AE5-FFF066DC9D2B}"/>
              </a:ext>
            </a:extLst>
          </p:cNvPr>
          <p:cNvSpPr>
            <a:spLocks noGrp="1"/>
          </p:cNvSpPr>
          <p:nvPr>
            <p:ph idx="1"/>
          </p:nvPr>
        </p:nvSpPr>
        <p:spPr/>
        <p:txBody>
          <a:bodyPr>
            <a:normAutofit/>
          </a:bodyPr>
          <a:lstStyle/>
          <a:p>
            <a:r>
              <a:rPr lang="ja-JP" altLang="en-US" sz="3600" dirty="0">
                <a:latin typeface="メイリオ" panose="020B0604030504040204" pitchFamily="50" charset="-128"/>
                <a:ea typeface="メイリオ" panose="020B0604030504040204" pitchFamily="50" charset="-128"/>
              </a:rPr>
              <a:t>そのため積極的に地元の大学医局から</a:t>
            </a:r>
            <a:endParaRPr lang="en-US" altLang="ja-JP" sz="3600" dirty="0">
              <a:latin typeface="メイリオ" panose="020B0604030504040204" pitchFamily="50" charset="-128"/>
              <a:ea typeface="メイリオ" panose="020B0604030504040204" pitchFamily="50" charset="-128"/>
            </a:endParaRPr>
          </a:p>
          <a:p>
            <a:pPr marL="0" indent="0">
              <a:buNone/>
            </a:pPr>
            <a:r>
              <a:rPr lang="ja-JP" altLang="en-US" sz="3600" dirty="0">
                <a:latin typeface="メイリオ" panose="020B0604030504040204" pitchFamily="50" charset="-128"/>
                <a:ea typeface="メイリオ" panose="020B0604030504040204" pitchFamily="50" charset="-128"/>
              </a:rPr>
              <a:t>アルバイトの先生を受け入れ、その大学の治療方法と自身の診療の方法の違いを熟知しておく必要があります。</a:t>
            </a:r>
            <a:endParaRPr kumimoji="1" lang="ja-JP" altLang="en-US" sz="3600" dirty="0">
              <a:latin typeface="メイリオ" panose="020B0604030504040204" pitchFamily="50" charset="-128"/>
              <a:ea typeface="メイリオ" panose="020B0604030504040204" pitchFamily="50" charset="-128"/>
            </a:endParaRPr>
          </a:p>
          <a:p>
            <a:pPr marL="0" indent="0">
              <a:buNone/>
            </a:pPr>
            <a:endParaRPr kumimoji="1" lang="ja-JP" altLang="en-US" sz="3600" dirty="0"/>
          </a:p>
        </p:txBody>
      </p:sp>
    </p:spTree>
    <p:extLst>
      <p:ext uri="{BB962C8B-B14F-4D97-AF65-F5344CB8AC3E}">
        <p14:creationId xmlns:p14="http://schemas.microsoft.com/office/powerpoint/2010/main" val="22829560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17DBB6-621B-FDD4-E1FD-2202868C5D00}"/>
              </a:ext>
            </a:extLst>
          </p:cNvPr>
          <p:cNvSpPr>
            <a:spLocks noGrp="1"/>
          </p:cNvSpPr>
          <p:nvPr>
            <p:ph type="title"/>
          </p:nvPr>
        </p:nvSpPr>
        <p:spPr/>
        <p:txBody>
          <a:bodyPr/>
          <a:lstStyle/>
          <a:p>
            <a:r>
              <a:rPr lang="ja-JP" altLang="en-US" dirty="0"/>
              <a:t>共済の目的</a:t>
            </a:r>
            <a:endParaRPr kumimoji="1" lang="ja-JP" altLang="en-US" dirty="0"/>
          </a:p>
        </p:txBody>
      </p:sp>
      <p:sp>
        <p:nvSpPr>
          <p:cNvPr id="3" name="コンテンツ プレースホルダー 2">
            <a:extLst>
              <a:ext uri="{FF2B5EF4-FFF2-40B4-BE49-F238E27FC236}">
                <a16:creationId xmlns:a16="http://schemas.microsoft.com/office/drawing/2014/main" id="{A583AAD3-5428-D4C3-F598-3168E74EE668}"/>
              </a:ext>
            </a:extLst>
          </p:cNvPr>
          <p:cNvSpPr>
            <a:spLocks noGrp="1"/>
          </p:cNvSpPr>
          <p:nvPr>
            <p:ph idx="1"/>
          </p:nvPr>
        </p:nvSpPr>
        <p:spPr/>
        <p:txBody>
          <a:bodyPr>
            <a:noAutofit/>
          </a:bodyPr>
          <a:lstStyle/>
          <a:p>
            <a:pPr marL="0" indent="0">
              <a:buNone/>
            </a:pPr>
            <a:r>
              <a:rPr lang="ja-JP" altLang="en-US" sz="4400" dirty="0">
                <a:latin typeface="メイリオ" panose="020B0604030504040204" pitchFamily="50" charset="-128"/>
                <a:ea typeface="メイリオ" panose="020B0604030504040204" pitchFamily="50" charset="-128"/>
              </a:rPr>
              <a:t>１，	患者様のための共済</a:t>
            </a:r>
          </a:p>
          <a:p>
            <a:pPr marL="0" indent="0">
              <a:buNone/>
            </a:pPr>
            <a:r>
              <a:rPr lang="ja-JP" altLang="en-US" sz="4400" dirty="0">
                <a:latin typeface="メイリオ" panose="020B0604030504040204" pitchFamily="50" charset="-128"/>
                <a:ea typeface="メイリオ" panose="020B0604030504040204" pitchFamily="50" charset="-128"/>
              </a:rPr>
              <a:t>２，	病院のための共済</a:t>
            </a:r>
            <a:endParaRPr lang="en-US" altLang="ja-JP" sz="4400" dirty="0">
              <a:latin typeface="メイリオ" panose="020B0604030504040204" pitchFamily="50" charset="-128"/>
              <a:ea typeface="メイリオ" panose="020B0604030504040204" pitchFamily="50" charset="-128"/>
            </a:endParaRPr>
          </a:p>
          <a:p>
            <a:pPr marL="0" indent="0">
              <a:buNone/>
            </a:pPr>
            <a:r>
              <a:rPr lang="ja-JP" altLang="en-US" sz="4400" dirty="0">
                <a:latin typeface="メイリオ" panose="020B0604030504040204" pitchFamily="50" charset="-128"/>
                <a:ea typeface="メイリオ" panose="020B0604030504040204" pitchFamily="50" charset="-128"/>
              </a:rPr>
              <a:t>３，	院長家族のための共済</a:t>
            </a:r>
          </a:p>
          <a:p>
            <a:pPr marL="0" indent="0">
              <a:buNone/>
            </a:pPr>
            <a:r>
              <a:rPr lang="ja-JP" altLang="en-US" sz="4400" dirty="0">
                <a:latin typeface="メイリオ" panose="020B0604030504040204" pitchFamily="50" charset="-128"/>
                <a:ea typeface="メイリオ" panose="020B0604030504040204" pitchFamily="50" charset="-128"/>
              </a:rPr>
              <a:t>４，	スタッフのための共済</a:t>
            </a:r>
          </a:p>
          <a:p>
            <a:pPr marL="0" indent="0">
              <a:buNone/>
            </a:pPr>
            <a:endParaRPr lang="ja-JP" altLang="en-US" sz="4400" dirty="0">
              <a:latin typeface="メイリオ" panose="020B0604030504040204" pitchFamily="50" charset="-128"/>
              <a:ea typeface="メイリオ" panose="020B0604030504040204" pitchFamily="50" charset="-128"/>
            </a:endParaRPr>
          </a:p>
          <a:p>
            <a:endParaRPr kumimoji="1" lang="ja-JP" altLang="en-US" sz="4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8148109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8EA061-0839-B193-FFE1-D7C2C4B7E163}"/>
              </a:ext>
            </a:extLst>
          </p:cNvPr>
          <p:cNvSpPr>
            <a:spLocks noGrp="1"/>
          </p:cNvSpPr>
          <p:nvPr>
            <p:ph type="title"/>
          </p:nvPr>
        </p:nvSpPr>
        <p:spPr/>
        <p:txBody>
          <a:bodyPr/>
          <a:lstStyle/>
          <a:p>
            <a:r>
              <a:rPr lang="ja-JP" altLang="en-US" dirty="0"/>
              <a:t>患者様のための共済</a:t>
            </a:r>
            <a:endParaRPr kumimoji="1" lang="ja-JP" altLang="en-US" dirty="0"/>
          </a:p>
        </p:txBody>
      </p:sp>
      <p:sp>
        <p:nvSpPr>
          <p:cNvPr id="4" name="コンテンツ プレースホルダー 4">
            <a:extLst>
              <a:ext uri="{FF2B5EF4-FFF2-40B4-BE49-F238E27FC236}">
                <a16:creationId xmlns:a16="http://schemas.microsoft.com/office/drawing/2014/main" id="{6CDBC62E-54C9-C4BA-955E-A24E298E1BF2}"/>
              </a:ext>
            </a:extLst>
          </p:cNvPr>
          <p:cNvSpPr>
            <a:spLocks noGrp="1"/>
          </p:cNvSpPr>
          <p:nvPr>
            <p:ph idx="1"/>
          </p:nvPr>
        </p:nvSpPr>
        <p:spPr>
          <a:xfrm>
            <a:off x="1069383" y="2541965"/>
            <a:ext cx="10492352" cy="3672856"/>
          </a:xfrm>
        </p:spPr>
        <p:txBody>
          <a:bodyPr>
            <a:noAutofit/>
          </a:bodyPr>
          <a:lstStyle/>
          <a:p>
            <a:pPr marL="0" indent="0">
              <a:buNone/>
            </a:pPr>
            <a:r>
              <a:rPr lang="ja-JP" altLang="en-US" sz="3400" dirty="0">
                <a:latin typeface="メイリオ" panose="020B0604030504040204" pitchFamily="50" charset="-128"/>
                <a:ea typeface="メイリオ" panose="020B0604030504040204" pitchFamily="50" charset="-128"/>
              </a:rPr>
              <a:t>　病気、けがで一時的に診療ができなくなっても、治療を継続できるよう、また院長死亡時には、それまでの治療内容の割合に応じて、矯正基本料金を返還し、患者様が希望すれば、他の矯正歯科で治療を継続できるようシステム作りがなされています。</a:t>
            </a:r>
          </a:p>
          <a:p>
            <a:pPr marL="0" indent="0">
              <a:buNone/>
            </a:pPr>
            <a:r>
              <a:rPr lang="ja-JP" altLang="en-US" sz="3400" dirty="0">
                <a:latin typeface="メイリオ" panose="020B0604030504040204" pitchFamily="50" charset="-128"/>
                <a:ea typeface="メイリオ" panose="020B0604030504040204" pitchFamily="50" charset="-128"/>
              </a:rPr>
              <a:t>（引っ越しなどによる転医システムを利用）</a:t>
            </a:r>
          </a:p>
          <a:p>
            <a:endParaRPr lang="ja-JP" altLang="en-US" sz="3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2038769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3DA7DB-ADC1-9E77-E444-F054A53DE3E2}"/>
              </a:ext>
            </a:extLst>
          </p:cNvPr>
          <p:cNvSpPr>
            <a:spLocks noGrp="1"/>
          </p:cNvSpPr>
          <p:nvPr>
            <p:ph type="title"/>
          </p:nvPr>
        </p:nvSpPr>
        <p:spPr/>
        <p:txBody>
          <a:bodyPr/>
          <a:lstStyle/>
          <a:p>
            <a:r>
              <a:rPr lang="ja-JP" altLang="en-US" sz="4400" dirty="0">
                <a:latin typeface="メイリオ" panose="020B0604030504040204" pitchFamily="50" charset="-128"/>
                <a:ea typeface="メイリオ" panose="020B0604030504040204" pitchFamily="50" charset="-128"/>
              </a:rPr>
              <a:t>病院のための共済</a:t>
            </a:r>
            <a:endParaRPr kumimoji="1" lang="ja-JP" altLang="en-US" dirty="0"/>
          </a:p>
        </p:txBody>
      </p:sp>
      <p:sp>
        <p:nvSpPr>
          <p:cNvPr id="3" name="コンテンツ プレースホルダー 2">
            <a:extLst>
              <a:ext uri="{FF2B5EF4-FFF2-40B4-BE49-F238E27FC236}">
                <a16:creationId xmlns:a16="http://schemas.microsoft.com/office/drawing/2014/main" id="{E7A41814-1108-66FB-9BBE-922404A520AB}"/>
              </a:ext>
            </a:extLst>
          </p:cNvPr>
          <p:cNvSpPr>
            <a:spLocks noGrp="1"/>
          </p:cNvSpPr>
          <p:nvPr>
            <p:ph idx="1"/>
          </p:nvPr>
        </p:nvSpPr>
        <p:spPr>
          <a:xfrm>
            <a:off x="1295401" y="2556932"/>
            <a:ext cx="9601196" cy="3549400"/>
          </a:xfrm>
        </p:spPr>
        <p:txBody>
          <a:bodyPr>
            <a:normAutofit/>
          </a:bodyPr>
          <a:lstStyle/>
          <a:p>
            <a:r>
              <a:rPr lang="ja-JP" altLang="en-US" sz="2400" dirty="0">
                <a:latin typeface="メイリオ" panose="020B0604030504040204" pitchFamily="50" charset="-128"/>
                <a:ea typeface="メイリオ" panose="020B0604030504040204" pitchFamily="50" charset="-128"/>
              </a:rPr>
              <a:t>院長が死亡した場合に患者様に迷惑をかけないことを目的（第一共済）と、院長が戻ってくることを前提に、各団体の矯正歯科医が助け合う制度（第二共済）に作られました。</a:t>
            </a:r>
          </a:p>
          <a:p>
            <a:r>
              <a:rPr lang="ja-JP" altLang="en-US" sz="2400" dirty="0">
                <a:latin typeface="メイリオ" panose="020B0604030504040204" pitchFamily="50" charset="-128"/>
                <a:ea typeface="メイリオ" panose="020B0604030504040204" pitchFamily="50" charset="-128"/>
              </a:rPr>
              <a:t>院長が長期診療不可の場合、各団体所属の会員が数か月に一度自医院を休み、長期休業しなければならない会員診療所に出向き、代わりに診療すればその病院を助けることができます。</a:t>
            </a:r>
          </a:p>
          <a:p>
            <a:r>
              <a:rPr lang="ja-JP" altLang="en-US" sz="2400" dirty="0">
                <a:latin typeface="メイリオ" panose="020B0604030504040204" pitchFamily="50" charset="-128"/>
                <a:ea typeface="メイリオ" panose="020B0604030504040204" pitchFamily="50" charset="-128"/>
              </a:rPr>
              <a:t>ほとんどの場合、勤務医のいる病院から派遣を受け、治療を継続することが多くみられます。</a:t>
            </a:r>
          </a:p>
        </p:txBody>
      </p:sp>
    </p:spTree>
    <p:extLst>
      <p:ext uri="{BB962C8B-B14F-4D97-AF65-F5344CB8AC3E}">
        <p14:creationId xmlns:p14="http://schemas.microsoft.com/office/powerpoint/2010/main" val="40001532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0EDAE9-CB34-19FB-CA1B-C09192645E9A}"/>
              </a:ext>
            </a:extLst>
          </p:cNvPr>
          <p:cNvSpPr>
            <a:spLocks noGrp="1"/>
          </p:cNvSpPr>
          <p:nvPr>
            <p:ph type="title"/>
          </p:nvPr>
        </p:nvSpPr>
        <p:spPr/>
        <p:txBody>
          <a:bodyPr/>
          <a:lstStyle/>
          <a:p>
            <a:r>
              <a:rPr lang="ja-JP" altLang="en-US" sz="4400" dirty="0">
                <a:latin typeface="メイリオ" panose="020B0604030504040204" pitchFamily="50" charset="-128"/>
                <a:ea typeface="メイリオ" panose="020B0604030504040204" pitchFamily="50" charset="-128"/>
              </a:rPr>
              <a:t>院長家族のための共済</a:t>
            </a:r>
            <a:endParaRPr kumimoji="1" lang="ja-JP" altLang="en-US" dirty="0"/>
          </a:p>
        </p:txBody>
      </p:sp>
      <p:sp>
        <p:nvSpPr>
          <p:cNvPr id="3" name="コンテンツ プレースホルダー 2">
            <a:extLst>
              <a:ext uri="{FF2B5EF4-FFF2-40B4-BE49-F238E27FC236}">
                <a16:creationId xmlns:a16="http://schemas.microsoft.com/office/drawing/2014/main" id="{5818DC51-85F5-DE30-038E-B32B11EBBBDC}"/>
              </a:ext>
            </a:extLst>
          </p:cNvPr>
          <p:cNvSpPr>
            <a:spLocks noGrp="1"/>
          </p:cNvSpPr>
          <p:nvPr>
            <p:ph idx="1"/>
          </p:nvPr>
        </p:nvSpPr>
        <p:spPr/>
        <p:txBody>
          <a:bodyPr>
            <a:noAutofit/>
          </a:bodyPr>
          <a:lstStyle/>
          <a:p>
            <a:r>
              <a:rPr lang="ja-JP" altLang="en-US" sz="2800" dirty="0">
                <a:latin typeface="メイリオ" panose="020B0604030504040204" pitchFamily="50" charset="-128"/>
                <a:ea typeface="メイリオ" panose="020B0604030504040204" pitchFamily="50" charset="-128"/>
              </a:rPr>
              <a:t>治療を継続することにより、収入面での不安を解消できます。</a:t>
            </a:r>
            <a:endParaRPr lang="en-US" altLang="ja-JP" sz="2800" dirty="0">
              <a:latin typeface="メイリオ" panose="020B0604030504040204" pitchFamily="50" charset="-128"/>
              <a:ea typeface="メイリオ" panose="020B0604030504040204" pitchFamily="50" charset="-128"/>
            </a:endParaRPr>
          </a:p>
          <a:p>
            <a:r>
              <a:rPr lang="ja-JP" altLang="en-US" sz="2800" dirty="0">
                <a:latin typeface="メイリオ" panose="020B0604030504040204" pitchFamily="50" charset="-128"/>
                <a:ea typeface="メイリオ" panose="020B0604030504040204" pitchFamily="50" charset="-128"/>
              </a:rPr>
              <a:t>また、不幸にして、院長死亡の場合で病院継承する場合は、病院を買い取って診療してもらえる先生探しのお手伝いを行います。（仮）</a:t>
            </a:r>
            <a:endParaRPr lang="en-US" altLang="ja-JP" sz="2800" dirty="0">
              <a:latin typeface="メイリオ" panose="020B0604030504040204" pitchFamily="50" charset="-128"/>
              <a:ea typeface="メイリオ" panose="020B0604030504040204" pitchFamily="50" charset="-128"/>
            </a:endParaRPr>
          </a:p>
          <a:p>
            <a:r>
              <a:rPr lang="ja-JP" altLang="en-US" sz="2800" dirty="0">
                <a:latin typeface="メイリオ" panose="020B0604030504040204" pitchFamily="50" charset="-128"/>
                <a:ea typeface="メイリオ" panose="020B0604030504040204" pitchFamily="50" charset="-128"/>
              </a:rPr>
              <a:t>また、病院が閉院となる場合は患者の整理のお手伝いを行ないます。</a:t>
            </a:r>
          </a:p>
          <a:p>
            <a:endParaRPr kumimoji="1" lang="ja-JP" altLang="en-US" sz="2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9081598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0EA6F0-C8AE-43C3-98BF-F3E0FE53D694}"/>
              </a:ext>
            </a:extLst>
          </p:cNvPr>
          <p:cNvSpPr>
            <a:spLocks noGrp="1"/>
          </p:cNvSpPr>
          <p:nvPr>
            <p:ph type="title"/>
          </p:nvPr>
        </p:nvSpPr>
        <p:spPr/>
        <p:txBody>
          <a:bodyPr/>
          <a:lstStyle/>
          <a:p>
            <a:r>
              <a:rPr kumimoji="1" lang="ja-JP" altLang="en-US" dirty="0"/>
              <a:t>スタッフのための共済</a:t>
            </a:r>
          </a:p>
        </p:txBody>
      </p:sp>
      <p:sp>
        <p:nvSpPr>
          <p:cNvPr id="3" name="コンテンツ プレースホルダー 2">
            <a:extLst>
              <a:ext uri="{FF2B5EF4-FFF2-40B4-BE49-F238E27FC236}">
                <a16:creationId xmlns:a16="http://schemas.microsoft.com/office/drawing/2014/main" id="{8382BD8C-698F-0332-E2E6-B155C07AFA88}"/>
              </a:ext>
            </a:extLst>
          </p:cNvPr>
          <p:cNvSpPr>
            <a:spLocks noGrp="1"/>
          </p:cNvSpPr>
          <p:nvPr>
            <p:ph idx="1"/>
          </p:nvPr>
        </p:nvSpPr>
        <p:spPr>
          <a:xfrm>
            <a:off x="1295401" y="2556931"/>
            <a:ext cx="9601196" cy="3688885"/>
          </a:xfrm>
        </p:spPr>
        <p:txBody>
          <a:bodyPr/>
          <a:lstStyle/>
          <a:p>
            <a:pPr marL="384048" marR="0" lvl="0" indent="-384048" algn="l" defTabSz="914400" rtl="0" eaLnBrk="1" fontAlgn="auto" latinLnBrk="0" hangingPunct="1">
              <a:lnSpc>
                <a:spcPct val="94000"/>
              </a:lnSpc>
              <a:spcBef>
                <a:spcPts val="1000"/>
              </a:spcBef>
              <a:spcAft>
                <a:spcPts val="200"/>
              </a:spcAft>
              <a:buClrTx/>
              <a:buSzTx/>
              <a:buFont typeface="Franklin Gothic Book" panose="020B0503020102020204" pitchFamily="34" charset="0"/>
              <a:buChar char="■"/>
              <a:tabLst/>
              <a:defRPr/>
            </a:pPr>
            <a:r>
              <a:rPr kumimoji="1" lang="ja-JP" altLang="en-US" sz="36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rPr>
              <a:t>スタッフが一番心配である点は雇用、収入の面ではないかと考えます。</a:t>
            </a:r>
          </a:p>
          <a:p>
            <a:pPr marL="384048" marR="0" lvl="0" indent="-384048" algn="l" defTabSz="914400" rtl="0" eaLnBrk="1" fontAlgn="auto" latinLnBrk="0" hangingPunct="1">
              <a:lnSpc>
                <a:spcPct val="94000"/>
              </a:lnSpc>
              <a:spcBef>
                <a:spcPts val="1000"/>
              </a:spcBef>
              <a:spcAft>
                <a:spcPts val="200"/>
              </a:spcAft>
              <a:buClrTx/>
              <a:buSzTx/>
              <a:buFont typeface="Franklin Gothic Book" panose="020B0503020102020204" pitchFamily="34" charset="0"/>
              <a:buChar char="■"/>
              <a:tabLst/>
              <a:defRPr/>
            </a:pPr>
            <a:r>
              <a:rPr kumimoji="1" lang="ja-JP" altLang="en-US" sz="36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rPr>
              <a:t>院長が病気、けが等により長期不在でも、診療を継続することができ、スタッフの収入面での心配はありません。</a:t>
            </a:r>
            <a:endParaRPr kumimoji="1" lang="en-US" altLang="ja-JP" sz="3600" b="0" i="0" u="none" strike="noStrike" kern="1200" cap="none" spc="0" normalizeH="0" baseline="0" noProof="0" dirty="0">
              <a:ln>
                <a:noFill/>
              </a:ln>
              <a:solidFill>
                <a:srgbClr val="191B0E"/>
              </a:solidFill>
              <a:effectLst/>
              <a:uLnTx/>
              <a:uFillTx/>
              <a:latin typeface="Franklin Gothic Book" panose="020B0503020102020204"/>
              <a:ea typeface="メイリオ" panose="020B0604030504040204" pitchFamily="50" charset="-128"/>
              <a:cs typeface="+mn-cs"/>
            </a:endParaRPr>
          </a:p>
        </p:txBody>
      </p:sp>
    </p:spTree>
    <p:extLst>
      <p:ext uri="{BB962C8B-B14F-4D97-AF65-F5344CB8AC3E}">
        <p14:creationId xmlns:p14="http://schemas.microsoft.com/office/powerpoint/2010/main" val="700645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0EA6F0-C8AE-43C3-98BF-F3E0FE53D694}"/>
              </a:ext>
            </a:extLst>
          </p:cNvPr>
          <p:cNvSpPr>
            <a:spLocks noGrp="1"/>
          </p:cNvSpPr>
          <p:nvPr>
            <p:ph type="title"/>
          </p:nvPr>
        </p:nvSpPr>
        <p:spPr/>
        <p:txBody>
          <a:bodyPr/>
          <a:lstStyle/>
          <a:p>
            <a:r>
              <a:rPr kumimoji="1" lang="ja-JP" altLang="en-US" dirty="0"/>
              <a:t>スタッフのための共済</a:t>
            </a:r>
          </a:p>
        </p:txBody>
      </p:sp>
      <p:sp>
        <p:nvSpPr>
          <p:cNvPr id="6" name="コンテンツ プレースホルダー 5">
            <a:extLst>
              <a:ext uri="{FF2B5EF4-FFF2-40B4-BE49-F238E27FC236}">
                <a16:creationId xmlns:a16="http://schemas.microsoft.com/office/drawing/2014/main" id="{3367B44F-DFE0-3062-DA7E-AD59BCC478C2}"/>
              </a:ext>
            </a:extLst>
          </p:cNvPr>
          <p:cNvSpPr txBox="1">
            <a:spLocks noGrp="1"/>
          </p:cNvSpPr>
          <p:nvPr>
            <p:ph idx="1"/>
          </p:nvPr>
        </p:nvSpPr>
        <p:spPr>
          <a:xfrm>
            <a:off x="1295400" y="2557463"/>
            <a:ext cx="9601200" cy="4733604"/>
          </a:xfrm>
          <a:prstGeom prst="rect">
            <a:avLst/>
          </a:prstGeom>
          <a:noFill/>
        </p:spPr>
        <p:txBody>
          <a:bodyPr wrap="square">
            <a:spAutoFit/>
          </a:bodyPr>
          <a:lstStyle/>
          <a:p>
            <a:pPr marL="533400" indent="0">
              <a:buNone/>
            </a:pPr>
            <a:r>
              <a:rPr lang="ja-JP" altLang="ja-JP" sz="3200" kern="100" dirty="0">
                <a:effectLst/>
                <a:latin typeface="メイリオ" panose="020B0604030504040204" pitchFamily="50" charset="-128"/>
                <a:ea typeface="メイリオ" panose="020B0604030504040204" pitchFamily="50" charset="-128"/>
                <a:cs typeface="Times New Roman" panose="02020603050405020304" pitchFamily="18" charset="0"/>
              </a:rPr>
              <a:t>家族は、患者さんへの対応、病院の継承など悲しんでいる暇はありません。</a:t>
            </a:r>
          </a:p>
          <a:p>
            <a:pPr marL="0" indent="0">
              <a:buNone/>
            </a:pPr>
            <a:r>
              <a:rPr lang="ja-JP" altLang="en-US" sz="3200" dirty="0">
                <a:effectLst/>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3200" dirty="0">
                <a:effectLst/>
                <a:latin typeface="メイリオ" panose="020B0604030504040204" pitchFamily="50" charset="-128"/>
                <a:ea typeface="メイリオ" panose="020B0604030504040204" pitchFamily="50" charset="-128"/>
                <a:cs typeface="Times New Roman" panose="02020603050405020304" pitchFamily="18" charset="0"/>
              </a:rPr>
              <a:t>患者への対応を間違えると取り返しがつかなくなります。</a:t>
            </a:r>
            <a:endParaRPr lang="en-US" altLang="ja-JP" sz="3200" dirty="0">
              <a:latin typeface="メイリオ" panose="020B0604030504040204" pitchFamily="50" charset="-128"/>
              <a:ea typeface="メイリオ" panose="020B0604030504040204" pitchFamily="50" charset="-128"/>
              <a:cs typeface="Times New Roman" panose="02020603050405020304" pitchFamily="18" charset="0"/>
            </a:endParaRPr>
          </a:p>
          <a:p>
            <a:pPr marL="0" indent="0">
              <a:buNone/>
            </a:pPr>
            <a:r>
              <a:rPr lang="ja-JP" altLang="en-US" sz="3200" dirty="0">
                <a:effectLst/>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3200" dirty="0">
                <a:effectLst/>
                <a:latin typeface="メイリオ" panose="020B0604030504040204" pitchFamily="50" charset="-128"/>
                <a:ea typeface="メイリオ" panose="020B0604030504040204" pitchFamily="50" charset="-128"/>
                <a:cs typeface="Times New Roman" panose="02020603050405020304" pitchFamily="18" charset="0"/>
              </a:rPr>
              <a:t>そのため、スタッフへの対応が後回しになり、遅れてしまうことが多くみられます。</a:t>
            </a:r>
            <a:endParaRPr lang="en-US" altLang="ja-JP" sz="3200" dirty="0">
              <a:effectLst/>
              <a:latin typeface="メイリオ" panose="020B0604030504040204" pitchFamily="50" charset="-128"/>
              <a:ea typeface="メイリオ" panose="020B0604030504040204" pitchFamily="50" charset="-128"/>
              <a:cs typeface="Times New Roman" panose="02020603050405020304" pitchFamily="18" charset="0"/>
            </a:endParaRPr>
          </a:p>
          <a:p>
            <a:endParaRPr lang="en-US" altLang="ja-JP" sz="3200" dirty="0">
              <a:ea typeface="BIZ UDゴシック" panose="020B0400000000000000" pitchFamily="49" charset="-128"/>
              <a:cs typeface="Times New Roman" panose="02020603050405020304" pitchFamily="18" charset="0"/>
            </a:endParaRPr>
          </a:p>
          <a:p>
            <a:endParaRPr lang="ja-JP" altLang="en-US" sz="3200" dirty="0"/>
          </a:p>
        </p:txBody>
      </p:sp>
    </p:spTree>
    <p:extLst>
      <p:ext uri="{BB962C8B-B14F-4D97-AF65-F5344CB8AC3E}">
        <p14:creationId xmlns:p14="http://schemas.microsoft.com/office/powerpoint/2010/main" val="6604406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0EA6F0-C8AE-43C3-98BF-F3E0FE53D694}"/>
              </a:ext>
            </a:extLst>
          </p:cNvPr>
          <p:cNvSpPr>
            <a:spLocks noGrp="1"/>
          </p:cNvSpPr>
          <p:nvPr>
            <p:ph type="title"/>
          </p:nvPr>
        </p:nvSpPr>
        <p:spPr/>
        <p:txBody>
          <a:bodyPr/>
          <a:lstStyle/>
          <a:p>
            <a:r>
              <a:rPr kumimoji="1" lang="ja-JP" altLang="en-US" dirty="0"/>
              <a:t>スタッフのための共済</a:t>
            </a:r>
          </a:p>
        </p:txBody>
      </p:sp>
      <p:sp>
        <p:nvSpPr>
          <p:cNvPr id="5" name="コンテンツ プレースホルダー 4">
            <a:extLst>
              <a:ext uri="{FF2B5EF4-FFF2-40B4-BE49-F238E27FC236}">
                <a16:creationId xmlns:a16="http://schemas.microsoft.com/office/drawing/2014/main" id="{6A1E5444-CDD4-2561-9475-8311183E59AC}"/>
              </a:ext>
            </a:extLst>
          </p:cNvPr>
          <p:cNvSpPr txBox="1">
            <a:spLocks noGrp="1"/>
          </p:cNvSpPr>
          <p:nvPr>
            <p:ph idx="1"/>
          </p:nvPr>
        </p:nvSpPr>
        <p:spPr>
          <a:xfrm>
            <a:off x="1295400" y="2557463"/>
            <a:ext cx="9878878" cy="2954655"/>
          </a:xfrm>
          <a:prstGeom prst="rect">
            <a:avLst/>
          </a:prstGeom>
          <a:noFill/>
        </p:spPr>
        <p:txBody>
          <a:bodyPr wrap="square">
            <a:spAutoFit/>
          </a:bodyPr>
          <a:lstStyle/>
          <a:p>
            <a:r>
              <a:rPr lang="ja-JP" altLang="en-US" sz="4000" dirty="0">
                <a:latin typeface="メイリオ" panose="020B0604030504040204" pitchFamily="50" charset="-128"/>
                <a:ea typeface="メイリオ" panose="020B0604030504040204" pitchFamily="50" charset="-128"/>
              </a:rPr>
              <a:t>万が一の時に、</a:t>
            </a:r>
            <a:endParaRPr lang="en-US" altLang="ja-JP" sz="4000" dirty="0">
              <a:latin typeface="メイリオ" panose="020B0604030504040204" pitchFamily="50" charset="-128"/>
              <a:ea typeface="メイリオ" panose="020B0604030504040204" pitchFamily="50" charset="-128"/>
            </a:endParaRPr>
          </a:p>
          <a:p>
            <a:pPr marL="0" indent="0">
              <a:buNone/>
            </a:pPr>
            <a:r>
              <a:rPr lang="en-US" altLang="ja-JP" sz="4000" dirty="0">
                <a:latin typeface="メイリオ" panose="020B0604030504040204" pitchFamily="50" charset="-128"/>
                <a:ea typeface="メイリオ" panose="020B0604030504040204" pitchFamily="50" charset="-128"/>
              </a:rPr>
              <a:t>『</a:t>
            </a:r>
            <a:r>
              <a:rPr lang="ja-JP" altLang="en-US" sz="4000" dirty="0">
                <a:latin typeface="メイリオ" panose="020B0604030504040204" pitchFamily="50" charset="-128"/>
                <a:ea typeface="メイリオ" panose="020B0604030504040204" pitchFamily="50" charset="-128"/>
              </a:rPr>
              <a:t>院長はスタッフのことも考えている！</a:t>
            </a:r>
            <a:r>
              <a:rPr lang="en-US" altLang="ja-JP" sz="4000" dirty="0">
                <a:latin typeface="メイリオ" panose="020B0604030504040204" pitchFamily="50" charset="-128"/>
                <a:ea typeface="メイリオ" panose="020B0604030504040204" pitchFamily="50" charset="-128"/>
              </a:rPr>
              <a:t>』</a:t>
            </a:r>
          </a:p>
          <a:p>
            <a:pPr marL="0" indent="0">
              <a:buNone/>
            </a:pPr>
            <a:r>
              <a:rPr lang="ja-JP" altLang="en-US" sz="4000" dirty="0">
                <a:latin typeface="メイリオ" panose="020B0604030504040204" pitchFamily="50" charset="-128"/>
                <a:ea typeface="メイリオ" panose="020B0604030504040204" pitchFamily="50" charset="-128"/>
              </a:rPr>
              <a:t>ということを伝えて、スタッフを安心させてください。</a:t>
            </a:r>
          </a:p>
        </p:txBody>
      </p:sp>
    </p:spTree>
    <p:extLst>
      <p:ext uri="{BB962C8B-B14F-4D97-AF65-F5344CB8AC3E}">
        <p14:creationId xmlns:p14="http://schemas.microsoft.com/office/powerpoint/2010/main" val="1102516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78980FF9-6062-AE21-689F-74C786B1698B}"/>
              </a:ext>
            </a:extLst>
          </p:cNvPr>
          <p:cNvSpPr>
            <a:spLocks noGrp="1"/>
          </p:cNvSpPr>
          <p:nvPr>
            <p:ph type="ctrTitle"/>
          </p:nvPr>
        </p:nvSpPr>
        <p:spPr/>
        <p:txBody>
          <a:bodyPr/>
          <a:lstStyle/>
          <a:p>
            <a:r>
              <a:rPr lang="ja-JP" altLang="en-US" dirty="0"/>
              <a:t>共済のシミュレーション</a:t>
            </a:r>
          </a:p>
        </p:txBody>
      </p:sp>
      <p:sp>
        <p:nvSpPr>
          <p:cNvPr id="5" name="字幕 4">
            <a:extLst>
              <a:ext uri="{FF2B5EF4-FFF2-40B4-BE49-F238E27FC236}">
                <a16:creationId xmlns:a16="http://schemas.microsoft.com/office/drawing/2014/main" id="{459CED5C-15E4-D77A-FD37-49ECC3F4B109}"/>
              </a:ext>
            </a:extLst>
          </p:cNvPr>
          <p:cNvSpPr>
            <a:spLocks noGrp="1"/>
          </p:cNvSpPr>
          <p:nvPr>
            <p:ph type="subTitle" idx="1"/>
          </p:nvPr>
        </p:nvSpPr>
        <p:spPr/>
        <p:txBody>
          <a:bodyPr/>
          <a:lstStyle/>
          <a:p>
            <a:endParaRPr lang="ja-JP" altLang="en-US" dirty="0"/>
          </a:p>
        </p:txBody>
      </p:sp>
    </p:spTree>
    <p:extLst>
      <p:ext uri="{BB962C8B-B14F-4D97-AF65-F5344CB8AC3E}">
        <p14:creationId xmlns:p14="http://schemas.microsoft.com/office/powerpoint/2010/main" val="27168930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A5A235-D94A-3AFE-5F16-4FD580A8BC54}"/>
              </a:ext>
            </a:extLst>
          </p:cNvPr>
          <p:cNvSpPr>
            <a:spLocks noGrp="1"/>
          </p:cNvSpPr>
          <p:nvPr>
            <p:ph type="title"/>
          </p:nvPr>
        </p:nvSpPr>
        <p:spPr/>
        <p:txBody>
          <a:bodyPr/>
          <a:lstStyle/>
          <a:p>
            <a:r>
              <a:rPr lang="ja-JP" altLang="en-US" dirty="0"/>
              <a:t>共済のシミュレーション</a:t>
            </a:r>
            <a:endParaRPr kumimoji="1" lang="ja-JP" altLang="en-US" dirty="0"/>
          </a:p>
        </p:txBody>
      </p:sp>
      <p:sp>
        <p:nvSpPr>
          <p:cNvPr id="3" name="コンテンツ プレースホルダー 2">
            <a:extLst>
              <a:ext uri="{FF2B5EF4-FFF2-40B4-BE49-F238E27FC236}">
                <a16:creationId xmlns:a16="http://schemas.microsoft.com/office/drawing/2014/main" id="{1B994346-1E3E-9BDC-B2C2-5EFCA631699D}"/>
              </a:ext>
            </a:extLst>
          </p:cNvPr>
          <p:cNvSpPr>
            <a:spLocks noGrp="1"/>
          </p:cNvSpPr>
          <p:nvPr>
            <p:ph idx="1"/>
          </p:nvPr>
        </p:nvSpPr>
        <p:spPr/>
        <p:txBody>
          <a:bodyPr>
            <a:noAutofit/>
          </a:bodyPr>
          <a:lstStyle/>
          <a:p>
            <a:r>
              <a:rPr lang="ja-JP" altLang="en-US" sz="3200" dirty="0">
                <a:latin typeface="メイリオ" panose="020B0604030504040204" pitchFamily="50" charset="-128"/>
                <a:ea typeface="メイリオ" panose="020B0604030504040204" pitchFamily="50" charset="-128"/>
              </a:rPr>
              <a:t>実際、事案が発生した場合、家族がオロオロして対応が遅れ、患者さんに迷惑をかけることが多いようです。</a:t>
            </a:r>
          </a:p>
          <a:p>
            <a:r>
              <a:rPr lang="ja-JP" altLang="en-US" sz="3200" dirty="0">
                <a:latin typeface="メイリオ" panose="020B0604030504040204" pitchFamily="50" charset="-128"/>
                <a:ea typeface="メイリオ" panose="020B0604030504040204" pitchFamily="50" charset="-128"/>
              </a:rPr>
              <a:t>事案が発生し、患者さんへの対応を間違えると取り返しがつかなくなります。</a:t>
            </a:r>
          </a:p>
          <a:p>
            <a:r>
              <a:rPr lang="ja-JP" altLang="en-US" sz="3200" dirty="0">
                <a:latin typeface="メイリオ" panose="020B0604030504040204" pitchFamily="50" charset="-128"/>
                <a:ea typeface="メイリオ" panose="020B0604030504040204" pitchFamily="50" charset="-128"/>
              </a:rPr>
              <a:t>そのため、万が一を想定して定期的にシュミレーションしておくとよいと考えます。</a:t>
            </a:r>
          </a:p>
        </p:txBody>
      </p:sp>
    </p:spTree>
    <p:extLst>
      <p:ext uri="{BB962C8B-B14F-4D97-AF65-F5344CB8AC3E}">
        <p14:creationId xmlns:p14="http://schemas.microsoft.com/office/powerpoint/2010/main" val="33498537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0028DA-B7E8-9B5C-3641-B1B9ED03D16A}"/>
              </a:ext>
            </a:extLst>
          </p:cNvPr>
          <p:cNvSpPr>
            <a:spLocks noGrp="1"/>
          </p:cNvSpPr>
          <p:nvPr>
            <p:ph type="title"/>
          </p:nvPr>
        </p:nvSpPr>
        <p:spPr/>
        <p:txBody>
          <a:bodyPr/>
          <a:lstStyle/>
          <a:p>
            <a:r>
              <a:rPr kumimoji="1" lang="ja-JP" altLang="en-US" dirty="0"/>
              <a:t>第一共済シュミレーション</a:t>
            </a:r>
          </a:p>
        </p:txBody>
      </p:sp>
      <p:sp>
        <p:nvSpPr>
          <p:cNvPr id="3" name="コンテンツ プレースホルダー 2">
            <a:extLst>
              <a:ext uri="{FF2B5EF4-FFF2-40B4-BE49-F238E27FC236}">
                <a16:creationId xmlns:a16="http://schemas.microsoft.com/office/drawing/2014/main" id="{0A1F7D15-1585-40EF-35DE-54A55BC52E12}"/>
              </a:ext>
            </a:extLst>
          </p:cNvPr>
          <p:cNvSpPr>
            <a:spLocks noGrp="1"/>
          </p:cNvSpPr>
          <p:nvPr>
            <p:ph idx="1"/>
          </p:nvPr>
        </p:nvSpPr>
        <p:spPr>
          <a:xfrm>
            <a:off x="1295401" y="2556931"/>
            <a:ext cx="9601196" cy="3704383"/>
          </a:xfrm>
        </p:spPr>
        <p:txBody>
          <a:bodyPr>
            <a:noAutofit/>
          </a:bodyPr>
          <a:lstStyle/>
          <a:p>
            <a:pPr algn="just"/>
            <a:r>
              <a:rPr lang="ja-JP" altLang="ja-JP" sz="2800" kern="100" dirty="0">
                <a:effectLst/>
                <a:latin typeface="メイリオ" panose="020B0604030504040204" pitchFamily="50" charset="-128"/>
                <a:ea typeface="メイリオ" panose="020B0604030504040204" pitchFamily="50" charset="-128"/>
                <a:cs typeface="Times New Roman" panose="02020603050405020304" pitchFamily="18" charset="0"/>
              </a:rPr>
              <a:t>院長が死んじゃった！</a:t>
            </a:r>
          </a:p>
          <a:p>
            <a:pPr algn="just"/>
            <a:r>
              <a:rPr lang="ja-JP" altLang="en-US" sz="2800" kern="100" dirty="0">
                <a:latin typeface="メイリオ" panose="020B0604030504040204" pitchFamily="50" charset="-128"/>
                <a:ea typeface="メイリオ" panose="020B0604030504040204" pitchFamily="50" charset="-128"/>
                <a:cs typeface="Times New Roman" panose="02020603050405020304" pitchFamily="18" charset="0"/>
              </a:rPr>
              <a:t>第一</a:t>
            </a:r>
            <a:r>
              <a:rPr lang="ja-JP" altLang="ja-JP" sz="2800" kern="100" dirty="0">
                <a:effectLst/>
                <a:latin typeface="メイリオ" panose="020B0604030504040204" pitchFamily="50" charset="-128"/>
                <a:ea typeface="メイリオ" panose="020B0604030504040204" pitchFamily="50" charset="-128"/>
                <a:cs typeface="Times New Roman" panose="02020603050405020304" pitchFamily="18" charset="0"/>
              </a:rPr>
              <a:t>共済から</a:t>
            </a:r>
            <a:r>
              <a:rPr lang="ja-JP" altLang="en-US" sz="2800" kern="100" dirty="0">
                <a:latin typeface="メイリオ" panose="020B0604030504040204" pitchFamily="50" charset="-128"/>
                <a:ea typeface="メイリオ" panose="020B0604030504040204" pitchFamily="50" charset="-128"/>
                <a:cs typeface="Times New Roman" panose="02020603050405020304" pitchFamily="18" charset="0"/>
              </a:rPr>
              <a:t>第二</a:t>
            </a:r>
            <a:r>
              <a:rPr lang="ja-JP" altLang="ja-JP" sz="2800" kern="100" dirty="0">
                <a:effectLst/>
                <a:latin typeface="メイリオ" panose="020B0604030504040204" pitchFamily="50" charset="-128"/>
                <a:ea typeface="メイリオ" panose="020B0604030504040204" pitchFamily="50" charset="-128"/>
                <a:cs typeface="Times New Roman" panose="02020603050405020304" pitchFamily="18" charset="0"/>
              </a:rPr>
              <a:t>共済に代わる長期療養ののち死亡する場合もあれば、事故等により急死することもあります。</a:t>
            </a:r>
          </a:p>
          <a:p>
            <a:pPr algn="just"/>
            <a:r>
              <a:rPr lang="ja-JP" altLang="ja-JP" sz="2800" kern="100" dirty="0">
                <a:effectLst/>
                <a:latin typeface="メイリオ" panose="020B0604030504040204" pitchFamily="50" charset="-128"/>
                <a:ea typeface="メイリオ" panose="020B0604030504040204" pitchFamily="50" charset="-128"/>
                <a:cs typeface="Times New Roman" panose="02020603050405020304" pitchFamily="18" charset="0"/>
              </a:rPr>
              <a:t>長期療養ののち死亡する場合は、ある程度準備する時間がありますが、急死した場合は、準備できません。一次共済から二次共済に変更になる場合は、前もって定期的に報告があると思います。</a:t>
            </a:r>
          </a:p>
          <a:p>
            <a:endParaRPr kumimoji="1" lang="ja-JP" altLang="en-US" sz="2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0857638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0028DA-B7E8-9B5C-3641-B1B9ED03D16A}"/>
              </a:ext>
            </a:extLst>
          </p:cNvPr>
          <p:cNvSpPr>
            <a:spLocks noGrp="1"/>
          </p:cNvSpPr>
          <p:nvPr>
            <p:ph type="title"/>
          </p:nvPr>
        </p:nvSpPr>
        <p:spPr/>
        <p:txBody>
          <a:bodyPr/>
          <a:lstStyle/>
          <a:p>
            <a:r>
              <a:rPr lang="ja-JP" altLang="en-US" dirty="0"/>
              <a:t>第一</a:t>
            </a:r>
            <a:r>
              <a:rPr kumimoji="1" lang="ja-JP" altLang="en-US" dirty="0"/>
              <a:t>共済シュミレーション</a:t>
            </a:r>
          </a:p>
        </p:txBody>
      </p:sp>
      <p:sp>
        <p:nvSpPr>
          <p:cNvPr id="3" name="コンテンツ プレースホルダー 2">
            <a:extLst>
              <a:ext uri="{FF2B5EF4-FFF2-40B4-BE49-F238E27FC236}">
                <a16:creationId xmlns:a16="http://schemas.microsoft.com/office/drawing/2014/main" id="{0A1F7D15-1585-40EF-35DE-54A55BC52E12}"/>
              </a:ext>
            </a:extLst>
          </p:cNvPr>
          <p:cNvSpPr>
            <a:spLocks noGrp="1"/>
          </p:cNvSpPr>
          <p:nvPr>
            <p:ph idx="1"/>
          </p:nvPr>
        </p:nvSpPr>
        <p:spPr>
          <a:xfrm>
            <a:off x="1295401" y="2556931"/>
            <a:ext cx="9601196" cy="3704383"/>
          </a:xfrm>
        </p:spPr>
        <p:txBody>
          <a:bodyPr>
            <a:noAutofit/>
          </a:bodyPr>
          <a:lstStyle/>
          <a:p>
            <a:pPr algn="just"/>
            <a:r>
              <a:rPr lang="ja-JP" altLang="ja-JP" sz="3200" kern="100" dirty="0">
                <a:effectLst/>
                <a:latin typeface="メイリオ" panose="020B0604030504040204" pitchFamily="50" charset="-128"/>
                <a:ea typeface="メイリオ" panose="020B0604030504040204" pitchFamily="50" charset="-128"/>
                <a:cs typeface="Times New Roman" panose="02020603050405020304" pitchFamily="18" charset="0"/>
              </a:rPr>
              <a:t>『もう長くない！』とか、『余命何ヶ月！』とか。スタッフ全員にではなく、主任にだけ伝えるかもしれません。</a:t>
            </a:r>
          </a:p>
          <a:p>
            <a:pPr algn="just"/>
            <a:r>
              <a:rPr lang="ja-JP" altLang="ja-JP" sz="3200" kern="100" dirty="0">
                <a:effectLst/>
                <a:latin typeface="メイリオ" panose="020B0604030504040204" pitchFamily="50" charset="-128"/>
                <a:ea typeface="メイリオ" panose="020B0604030504040204" pitchFamily="50" charset="-128"/>
                <a:cs typeface="Times New Roman" panose="02020603050405020304" pitchFamily="18" charset="0"/>
              </a:rPr>
              <a:t>聞きたくない話でしょうから、聞き流してもらって結構ですのでよろしくお願いいたします。</a:t>
            </a:r>
          </a:p>
          <a:p>
            <a:pPr algn="just"/>
            <a:r>
              <a:rPr lang="ja-JP" altLang="ja-JP" sz="3200" kern="100" dirty="0">
                <a:effectLst/>
                <a:latin typeface="メイリオ" panose="020B0604030504040204" pitchFamily="50" charset="-128"/>
                <a:ea typeface="メイリオ" panose="020B0604030504040204" pitchFamily="50" charset="-128"/>
                <a:cs typeface="Times New Roman" panose="02020603050405020304" pitchFamily="18" charset="0"/>
              </a:rPr>
              <a:t>ここでは、院長急死の場合のシミュレーションをしてみます。</a:t>
            </a:r>
          </a:p>
          <a:p>
            <a:endParaRPr kumimoji="1" lang="ja-JP" altLang="en-US" sz="3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183239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2939F4-36A0-F03A-508C-1C9F0194DCF9}"/>
              </a:ext>
            </a:extLst>
          </p:cNvPr>
          <p:cNvSpPr>
            <a:spLocks noGrp="1"/>
          </p:cNvSpPr>
          <p:nvPr>
            <p:ph type="ctrTitle"/>
          </p:nvPr>
        </p:nvSpPr>
        <p:spPr/>
        <p:txBody>
          <a:bodyPr/>
          <a:lstStyle/>
          <a:p>
            <a:r>
              <a:rPr lang="ja-JP" altLang="en-US" dirty="0"/>
              <a:t>共済シュミレーション</a:t>
            </a:r>
          </a:p>
        </p:txBody>
      </p:sp>
      <p:sp>
        <p:nvSpPr>
          <p:cNvPr id="3" name="字幕 2">
            <a:extLst>
              <a:ext uri="{FF2B5EF4-FFF2-40B4-BE49-F238E27FC236}">
                <a16:creationId xmlns:a16="http://schemas.microsoft.com/office/drawing/2014/main" id="{534AD02B-E11B-8AC0-2078-94E03FAEB9F3}"/>
              </a:ext>
            </a:extLst>
          </p:cNvPr>
          <p:cNvSpPr>
            <a:spLocks noGrp="1"/>
          </p:cNvSpPr>
          <p:nvPr>
            <p:ph type="subTitle" idx="1"/>
          </p:nvPr>
        </p:nvSpPr>
        <p:spPr/>
        <p:txBody>
          <a:bodyPr>
            <a:noAutofit/>
          </a:bodyPr>
          <a:lstStyle/>
          <a:p>
            <a:endParaRPr lang="en-US" altLang="ja-JP" sz="3600" dirty="0">
              <a:latin typeface="メイリオ" panose="020B0604030504040204" pitchFamily="50" charset="-128"/>
              <a:ea typeface="メイリオ" panose="020B0604030504040204" pitchFamily="50" charset="-128"/>
            </a:endParaRPr>
          </a:p>
          <a:p>
            <a:r>
              <a:rPr lang="ja-JP" altLang="en-US" sz="3600" dirty="0">
                <a:latin typeface="メイリオ" panose="020B0604030504040204" pitchFamily="50" charset="-128"/>
                <a:ea typeface="メイリオ" panose="020B0604030504040204" pitchFamily="50" charset="-128"/>
              </a:rPr>
              <a:t>かわぐち矯正歯科の場合</a:t>
            </a:r>
          </a:p>
        </p:txBody>
      </p:sp>
    </p:spTree>
    <p:extLst>
      <p:ext uri="{BB962C8B-B14F-4D97-AF65-F5344CB8AC3E}">
        <p14:creationId xmlns:p14="http://schemas.microsoft.com/office/powerpoint/2010/main" val="33885637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99EE11-68ED-A5C1-3D02-2E1A0633F6A7}"/>
              </a:ext>
            </a:extLst>
          </p:cNvPr>
          <p:cNvSpPr>
            <a:spLocks noGrp="1"/>
          </p:cNvSpPr>
          <p:nvPr>
            <p:ph type="title"/>
          </p:nvPr>
        </p:nvSpPr>
        <p:spPr/>
        <p:txBody>
          <a:bodyPr>
            <a:normAutofit/>
          </a:bodyPr>
          <a:lstStyle/>
          <a:p>
            <a:r>
              <a:rPr lang="ja-JP" altLang="ja-JP" dirty="0">
                <a:effectLst/>
                <a:ea typeface="BIZ UDゴシック" panose="020B0400000000000000" pitchFamily="49" charset="-128"/>
                <a:cs typeface="Times New Roman" panose="02020603050405020304" pitchFamily="18" charset="0"/>
              </a:rPr>
              <a:t>院長急死　例１</a:t>
            </a:r>
            <a:endParaRPr lang="ja-JP" altLang="en-US" dirty="0"/>
          </a:p>
        </p:txBody>
      </p:sp>
      <p:sp>
        <p:nvSpPr>
          <p:cNvPr id="3" name="コンテンツ プレースホルダー 2">
            <a:extLst>
              <a:ext uri="{FF2B5EF4-FFF2-40B4-BE49-F238E27FC236}">
                <a16:creationId xmlns:a16="http://schemas.microsoft.com/office/drawing/2014/main" id="{7B5CCF19-9F54-34C9-37FB-628BEF67E923}"/>
              </a:ext>
            </a:extLst>
          </p:cNvPr>
          <p:cNvSpPr>
            <a:spLocks noGrp="1"/>
          </p:cNvSpPr>
          <p:nvPr>
            <p:ph idx="1"/>
          </p:nvPr>
        </p:nvSpPr>
        <p:spPr>
          <a:xfrm>
            <a:off x="1295401" y="2556932"/>
            <a:ext cx="9601196" cy="3642390"/>
          </a:xfrm>
        </p:spPr>
        <p:txBody>
          <a:bodyPr>
            <a:normAutofit/>
          </a:bodyPr>
          <a:lstStyle/>
          <a:p>
            <a:pPr algn="just"/>
            <a:r>
              <a:rPr lang="ja-JP" altLang="ja-JP" sz="2000" kern="100" dirty="0">
                <a:effectLst/>
                <a:latin typeface="游明朝" panose="02020400000000000000" pitchFamily="18" charset="-128"/>
                <a:ea typeface="BIZ UDゴシック" panose="020B0400000000000000" pitchFamily="49" charset="-128"/>
                <a:cs typeface="Times New Roman" panose="02020603050405020304" pitchFamily="18" charset="0"/>
              </a:rPr>
              <a:t>朝、出社したら、セキュリティーが解除されていない！</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2000" kern="100" dirty="0">
                <a:effectLst/>
                <a:latin typeface="游明朝" panose="02020400000000000000" pitchFamily="18" charset="-128"/>
                <a:ea typeface="BIZ UDゴシック" panose="020B0400000000000000" pitchFamily="49" charset="-128"/>
                <a:cs typeface="Times New Roman" panose="02020603050405020304" pitchFamily="18" charset="0"/>
              </a:rPr>
              <a:t>車もある！</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2000" kern="100" dirty="0">
                <a:effectLst/>
                <a:latin typeface="游明朝" panose="02020400000000000000" pitchFamily="18" charset="-128"/>
                <a:ea typeface="BIZ UDゴシック" panose="020B0400000000000000" pitchFamily="49" charset="-128"/>
                <a:cs typeface="Times New Roman" panose="02020603050405020304" pitchFamily="18" charset="0"/>
              </a:rPr>
              <a:t>（こういった場合、とりあえず、ライン電話で院長に連絡してください。電話がつながらない場合、事務長にもライン電話で連絡してください。）</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2000" kern="100" dirty="0">
                <a:effectLst/>
                <a:latin typeface="游明朝" panose="02020400000000000000" pitchFamily="18" charset="-128"/>
                <a:ea typeface="BIZ UDゴシック" panose="020B0400000000000000" pitchFamily="49" charset="-128"/>
                <a:cs typeface="Times New Roman" panose="02020603050405020304" pitchFamily="18" charset="0"/>
              </a:rPr>
              <a:t>二階に行ったら、院長が死んでいた！</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2000" kern="100" dirty="0">
                <a:effectLst/>
                <a:latin typeface="游明朝" panose="02020400000000000000" pitchFamily="18" charset="-128"/>
                <a:ea typeface="BIZ UDゴシック" panose="020B0400000000000000" pitchFamily="49" charset="-128"/>
                <a:cs typeface="Times New Roman" panose="02020603050405020304" pitchFamily="18" charset="0"/>
              </a:rPr>
              <a:t>（二階に行くときは、一人ではいかず、必ず複数人でいくこと。）</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r>
              <a:rPr lang="ja-JP" altLang="ja-JP" sz="2000" dirty="0">
                <a:effectLst/>
                <a:ea typeface="BIZ UDゴシック" panose="020B0400000000000000" pitchFamily="49" charset="-128"/>
                <a:cs typeface="Times New Roman" panose="02020603050405020304" pitchFamily="18" charset="0"/>
              </a:rPr>
              <a:t>（院長の死体を一人で見つけると、事情聴取などめっちゃ面倒なので、気を付けてください。）</a:t>
            </a:r>
            <a:endParaRPr lang="ja-JP" altLang="en-US" sz="2000" dirty="0"/>
          </a:p>
        </p:txBody>
      </p:sp>
    </p:spTree>
    <p:extLst>
      <p:ext uri="{BB962C8B-B14F-4D97-AF65-F5344CB8AC3E}">
        <p14:creationId xmlns:p14="http://schemas.microsoft.com/office/powerpoint/2010/main" val="41603090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B7C0BF-616E-95CE-2196-8BCDD0084298}"/>
              </a:ext>
            </a:extLst>
          </p:cNvPr>
          <p:cNvSpPr>
            <a:spLocks noGrp="1"/>
          </p:cNvSpPr>
          <p:nvPr>
            <p:ph type="title"/>
          </p:nvPr>
        </p:nvSpPr>
        <p:spPr/>
        <p:txBody>
          <a:bodyPr>
            <a:normAutofit/>
          </a:bodyPr>
          <a:lstStyle/>
          <a:p>
            <a:r>
              <a:rPr lang="ja-JP" altLang="ja-JP" dirty="0">
                <a:effectLst/>
                <a:ea typeface="BIZ UDゴシック" panose="020B0400000000000000" pitchFamily="49" charset="-128"/>
                <a:cs typeface="Times New Roman" panose="02020603050405020304" pitchFamily="18" charset="0"/>
              </a:rPr>
              <a:t>院長急死　例２</a:t>
            </a:r>
            <a:endParaRPr kumimoji="1" lang="ja-JP" altLang="en-US" dirty="0"/>
          </a:p>
        </p:txBody>
      </p:sp>
      <p:sp>
        <p:nvSpPr>
          <p:cNvPr id="3" name="コンテンツ プレースホルダー 2">
            <a:extLst>
              <a:ext uri="{FF2B5EF4-FFF2-40B4-BE49-F238E27FC236}">
                <a16:creationId xmlns:a16="http://schemas.microsoft.com/office/drawing/2014/main" id="{FBC44187-875C-A4B8-216E-36E1DE84230D}"/>
              </a:ext>
            </a:extLst>
          </p:cNvPr>
          <p:cNvSpPr>
            <a:spLocks noGrp="1"/>
          </p:cNvSpPr>
          <p:nvPr>
            <p:ph idx="1"/>
          </p:nvPr>
        </p:nvSpPr>
        <p:spPr/>
        <p:txBody>
          <a:bodyPr>
            <a:normAutofit/>
          </a:bodyPr>
          <a:lstStyle/>
          <a:p>
            <a:pPr algn="just"/>
            <a:r>
              <a:rPr lang="ja-JP" altLang="ja-JP" sz="2000" kern="100" dirty="0">
                <a:effectLst/>
                <a:latin typeface="游明朝" panose="02020400000000000000" pitchFamily="18" charset="-128"/>
                <a:ea typeface="BIZ UDゴシック" panose="020B0400000000000000" pitchFamily="49" charset="-128"/>
                <a:cs typeface="Times New Roman" panose="02020603050405020304" pitchFamily="18" charset="0"/>
              </a:rPr>
              <a:t>昼休み</a:t>
            </a:r>
            <a:r>
              <a:rPr lang="ja-JP" altLang="en-US" sz="2000" kern="100" dirty="0">
                <a:effectLst/>
                <a:latin typeface="游明朝" panose="02020400000000000000" pitchFamily="18" charset="-128"/>
                <a:ea typeface="BIZ UDゴシック" panose="020B0400000000000000" pitchFamily="49" charset="-128"/>
                <a:cs typeface="Times New Roman" panose="02020603050405020304" pitchFamily="18" charset="0"/>
              </a:rPr>
              <a:t>あけ</a:t>
            </a:r>
            <a:r>
              <a:rPr lang="ja-JP" altLang="ja-JP" sz="2000" kern="100" dirty="0">
                <a:effectLst/>
                <a:latin typeface="游明朝" panose="02020400000000000000" pitchFamily="18" charset="-128"/>
                <a:ea typeface="BIZ UDゴシック" panose="020B0400000000000000" pitchFamily="49" charset="-128"/>
                <a:cs typeface="Times New Roman" panose="02020603050405020304" pitchFamily="18" charset="0"/>
              </a:rPr>
              <a:t>に降りてこない！</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2000" kern="100" dirty="0">
                <a:effectLst/>
                <a:latin typeface="游明朝" panose="02020400000000000000" pitchFamily="18" charset="-128"/>
                <a:ea typeface="BIZ UDゴシック" panose="020B0400000000000000" pitchFamily="49" charset="-128"/>
                <a:cs typeface="Times New Roman" panose="02020603050405020304" pitchFamily="18" charset="0"/>
              </a:rPr>
              <a:t>この場合は、寝ているだけの場合もあるので、まず電話してください。電話に出ない場合、何人かで二階へ上がり、大きな声で呼んでみてください。</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2000" kern="100" dirty="0">
                <a:effectLst/>
                <a:latin typeface="游明朝" panose="02020400000000000000" pitchFamily="18" charset="-128"/>
                <a:ea typeface="BIZ UDゴシック" panose="020B0400000000000000" pitchFamily="49" charset="-128"/>
                <a:cs typeface="Times New Roman" panose="02020603050405020304" pitchFamily="18" charset="0"/>
              </a:rPr>
              <a:t>それでも返答がない場合は、事務長にご連絡いただき、指示を仰いでください。</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2000" kern="100" dirty="0">
                <a:effectLst/>
                <a:latin typeface="游明朝" panose="02020400000000000000" pitchFamily="18" charset="-128"/>
                <a:ea typeface="BIZ UDゴシック" panose="020B0400000000000000" pitchFamily="49" charset="-128"/>
                <a:cs typeface="Times New Roman" panose="02020603050405020304" pitchFamily="18" charset="0"/>
              </a:rPr>
              <a:t>二階に行ったら、院長が死んでいた！</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2000" kern="100" dirty="0">
                <a:effectLst/>
                <a:latin typeface="游明朝" panose="02020400000000000000" pitchFamily="18" charset="-128"/>
                <a:ea typeface="BIZ UDゴシック" panose="020B0400000000000000" pitchFamily="49" charset="-128"/>
                <a:cs typeface="Times New Roman" panose="02020603050405020304" pitchFamily="18" charset="0"/>
              </a:rPr>
              <a:t>（二階に行くときは、一人ではいかず、必ず複数人でいくこと。）</a:t>
            </a:r>
            <a:endParaRPr lang="ja-JP" alt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r>
              <a:rPr lang="ja-JP" altLang="ja-JP" sz="2000" dirty="0">
                <a:effectLst/>
                <a:ea typeface="BIZ UDゴシック" panose="020B0400000000000000" pitchFamily="49" charset="-128"/>
                <a:cs typeface="Times New Roman" panose="02020603050405020304" pitchFamily="18" charset="0"/>
              </a:rPr>
              <a:t>（院長の死体を一人で見つけると、事情聴取などめっちゃ面倒なので、気を付けてください。）</a:t>
            </a:r>
            <a:endParaRPr kumimoji="1" lang="ja-JP" altLang="en-US" sz="2000" dirty="0"/>
          </a:p>
        </p:txBody>
      </p:sp>
    </p:spTree>
    <p:extLst>
      <p:ext uri="{BB962C8B-B14F-4D97-AF65-F5344CB8AC3E}">
        <p14:creationId xmlns:p14="http://schemas.microsoft.com/office/powerpoint/2010/main" val="31674278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324F6E-742E-4781-152B-DE8EE91A925F}"/>
              </a:ext>
            </a:extLst>
          </p:cNvPr>
          <p:cNvSpPr>
            <a:spLocks noGrp="1"/>
          </p:cNvSpPr>
          <p:nvPr>
            <p:ph type="title"/>
          </p:nvPr>
        </p:nvSpPr>
        <p:spPr/>
        <p:txBody>
          <a:bodyPr>
            <a:normAutofit/>
          </a:bodyPr>
          <a:lstStyle/>
          <a:p>
            <a:r>
              <a:rPr lang="ja-JP" altLang="ja-JP" dirty="0">
                <a:effectLst/>
                <a:ea typeface="BIZ UDゴシック" panose="020B0400000000000000" pitchFamily="49" charset="-128"/>
                <a:cs typeface="Times New Roman" panose="02020603050405020304" pitchFamily="18" charset="0"/>
              </a:rPr>
              <a:t>院長急死　例３</a:t>
            </a:r>
            <a:endParaRPr kumimoji="1" lang="ja-JP" altLang="en-US" dirty="0"/>
          </a:p>
        </p:txBody>
      </p:sp>
      <p:sp>
        <p:nvSpPr>
          <p:cNvPr id="3" name="コンテンツ プレースホルダー 2">
            <a:extLst>
              <a:ext uri="{FF2B5EF4-FFF2-40B4-BE49-F238E27FC236}">
                <a16:creationId xmlns:a16="http://schemas.microsoft.com/office/drawing/2014/main" id="{15D03ED2-3DAA-3D73-AB3F-0DF3FEDD454E}"/>
              </a:ext>
            </a:extLst>
          </p:cNvPr>
          <p:cNvSpPr>
            <a:spLocks noGrp="1"/>
          </p:cNvSpPr>
          <p:nvPr>
            <p:ph idx="1"/>
          </p:nvPr>
        </p:nvSpPr>
        <p:spPr>
          <a:xfrm>
            <a:off x="1035803" y="2463941"/>
            <a:ext cx="10120394" cy="3719883"/>
          </a:xfrm>
        </p:spPr>
        <p:txBody>
          <a:bodyPr>
            <a:noAutofit/>
          </a:bodyPr>
          <a:lstStyle/>
          <a:p>
            <a:pPr algn="just"/>
            <a:r>
              <a:rPr lang="ja-JP" altLang="ja-JP" sz="3600" kern="100" dirty="0">
                <a:effectLst/>
                <a:latin typeface="游明朝" panose="02020400000000000000" pitchFamily="18" charset="-128"/>
                <a:ea typeface="BIZ UDゴシック" panose="020B0400000000000000" pitchFamily="49" charset="-128"/>
                <a:cs typeface="Times New Roman" panose="02020603050405020304" pitchFamily="18" charset="0"/>
              </a:rPr>
              <a:t>診療中に院長が倒れた！　呼吸をしていない！</a:t>
            </a:r>
            <a:endParaRPr lang="ja-JP" altLang="ja-JP" sz="36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3600" kern="100" dirty="0">
                <a:effectLst/>
                <a:latin typeface="游明朝" panose="02020400000000000000" pitchFamily="18" charset="-128"/>
                <a:ea typeface="BIZ UDゴシック" panose="020B0400000000000000" pitchFamily="49" charset="-128"/>
                <a:cs typeface="Times New Roman" panose="02020603050405020304" pitchFamily="18" charset="0"/>
              </a:rPr>
              <a:t>とりあえず、がんばって、患者さんの目につかない場所まで院長を引きずって行ってください。</a:t>
            </a:r>
            <a:endParaRPr lang="ja-JP" altLang="ja-JP" sz="3600" kern="100" dirty="0">
              <a:effectLst/>
              <a:latin typeface="游明朝" panose="02020400000000000000" pitchFamily="18" charset="-128"/>
              <a:ea typeface="游明朝" panose="02020400000000000000" pitchFamily="18" charset="-128"/>
              <a:cs typeface="Times New Roman" panose="02020603050405020304" pitchFamily="18" charset="0"/>
            </a:endParaRPr>
          </a:p>
          <a:p>
            <a:r>
              <a:rPr lang="ja-JP" altLang="ja-JP" sz="3600" dirty="0">
                <a:effectLst/>
                <a:ea typeface="BIZ UDゴシック" panose="020B0400000000000000" pitchFamily="49" charset="-128"/>
                <a:cs typeface="Times New Roman" panose="02020603050405020304" pitchFamily="18" charset="0"/>
              </a:rPr>
              <a:t>（みんなの迷惑にならないよう、</a:t>
            </a:r>
            <a:r>
              <a:rPr lang="ja-JP" altLang="en-US" sz="3600" dirty="0">
                <a:effectLst/>
                <a:ea typeface="BIZ UDゴシック" panose="020B0400000000000000" pitchFamily="49" charset="-128"/>
                <a:cs typeface="Times New Roman" panose="02020603050405020304" pitchFamily="18" charset="0"/>
              </a:rPr>
              <a:t>頑張って</a:t>
            </a:r>
            <a:endParaRPr lang="en-US" altLang="ja-JP" sz="3600" dirty="0">
              <a:effectLst/>
              <a:ea typeface="BIZ UDゴシック" panose="020B0400000000000000" pitchFamily="49" charset="-128"/>
              <a:cs typeface="Times New Roman" panose="02020603050405020304" pitchFamily="18" charset="0"/>
            </a:endParaRPr>
          </a:p>
          <a:p>
            <a:pPr marL="0" indent="0">
              <a:buNone/>
            </a:pPr>
            <a:r>
              <a:rPr lang="ja-JP" altLang="en-US" sz="3600" dirty="0">
                <a:effectLst/>
                <a:ea typeface="BIZ UDゴシック" panose="020B0400000000000000" pitchFamily="49" charset="-128"/>
                <a:cs typeface="Times New Roman" panose="02020603050405020304" pitchFamily="18" charset="0"/>
              </a:rPr>
              <a:t>　　　　　　　　</a:t>
            </a:r>
            <a:r>
              <a:rPr lang="ja-JP" altLang="ja-JP" sz="3600" dirty="0">
                <a:effectLst/>
                <a:ea typeface="BIZ UDゴシック" panose="020B0400000000000000" pitchFamily="49" charset="-128"/>
                <a:cs typeface="Times New Roman" panose="02020603050405020304" pitchFamily="18" charset="0"/>
              </a:rPr>
              <a:t>ダイエットしておきます。）</a:t>
            </a:r>
            <a:endParaRPr lang="en-US" altLang="ja-JP" sz="3600" dirty="0">
              <a:effectLst/>
              <a:ea typeface="BIZ UDゴシック" panose="020B0400000000000000" pitchFamily="49" charset="-128"/>
              <a:cs typeface="Times New Roman" panose="02020603050405020304" pitchFamily="18" charset="0"/>
            </a:endParaRPr>
          </a:p>
        </p:txBody>
      </p:sp>
    </p:spTree>
    <p:extLst>
      <p:ext uri="{BB962C8B-B14F-4D97-AF65-F5344CB8AC3E}">
        <p14:creationId xmlns:p14="http://schemas.microsoft.com/office/powerpoint/2010/main" val="21323259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E7AAA6D-44C1-27D3-4E6B-17156F469927}"/>
              </a:ext>
            </a:extLst>
          </p:cNvPr>
          <p:cNvSpPr txBox="1"/>
          <p:nvPr/>
        </p:nvSpPr>
        <p:spPr>
          <a:xfrm>
            <a:off x="774916" y="883864"/>
            <a:ext cx="10647336" cy="5016758"/>
          </a:xfrm>
          <a:prstGeom prst="rect">
            <a:avLst/>
          </a:prstGeom>
          <a:noFill/>
        </p:spPr>
        <p:txBody>
          <a:bodyPr wrap="square">
            <a:spAutoFit/>
          </a:bodyPr>
          <a:lstStyle/>
          <a:p>
            <a:r>
              <a:rPr lang="ja-JP" altLang="en-US" sz="3200" dirty="0">
                <a:effectLst/>
                <a:ea typeface="BIZ UDゴシック" panose="020B0400000000000000" pitchFamily="49" charset="-128"/>
                <a:cs typeface="Times New Roman" panose="02020603050405020304" pitchFamily="18" charset="0"/>
              </a:rPr>
              <a:t>　</a:t>
            </a:r>
            <a:r>
              <a:rPr lang="ja-JP" altLang="ja-JP" sz="3200" dirty="0">
                <a:effectLst/>
                <a:ea typeface="BIZ UDゴシック" panose="020B0400000000000000" pitchFamily="49" charset="-128"/>
                <a:cs typeface="Times New Roman" panose="02020603050405020304" pitchFamily="18" charset="0"/>
              </a:rPr>
              <a:t>その後、一応、脈があるかどうか、測ってみてください。脈がある場合は、事務長に連絡してください。その後、どうしたらよいか指示を仰いでください。</a:t>
            </a:r>
            <a:endParaRPr lang="en-US" altLang="ja-JP" sz="3200" dirty="0">
              <a:effectLst/>
              <a:ea typeface="BIZ UDゴシック" panose="020B0400000000000000" pitchFamily="49" charset="-128"/>
              <a:cs typeface="Times New Roman" panose="02020603050405020304" pitchFamily="18" charset="0"/>
            </a:endParaRPr>
          </a:p>
          <a:p>
            <a:endParaRPr lang="en-US" altLang="ja-JP" sz="3200" dirty="0">
              <a:effectLst/>
              <a:ea typeface="BIZ UDゴシック" panose="020B0400000000000000" pitchFamily="49" charset="-128"/>
              <a:cs typeface="Times New Roman" panose="02020603050405020304" pitchFamily="18" charset="0"/>
            </a:endParaRPr>
          </a:p>
          <a:p>
            <a:r>
              <a:rPr lang="ja-JP" altLang="en-US" sz="3200" dirty="0">
                <a:effectLst/>
                <a:ea typeface="BIZ UDゴシック" panose="020B0400000000000000" pitchFamily="49" charset="-128"/>
                <a:cs typeface="Times New Roman" panose="02020603050405020304" pitchFamily="18" charset="0"/>
              </a:rPr>
              <a:t>　</a:t>
            </a:r>
            <a:r>
              <a:rPr lang="ja-JP" altLang="ja-JP" sz="3200" dirty="0">
                <a:effectLst/>
                <a:ea typeface="BIZ UDゴシック" panose="020B0400000000000000" pitchFamily="49" charset="-128"/>
                <a:cs typeface="Times New Roman" panose="02020603050405020304" pitchFamily="18" charset="0"/>
              </a:rPr>
              <a:t>脈がない場合、事務長に連絡し、救急車を呼ぶタイミングを計ってください。事務長に連絡がつけば、どうしたらよいか？指示を仰いでください。</a:t>
            </a:r>
            <a:endParaRPr lang="en-US" altLang="ja-JP" sz="3200" dirty="0">
              <a:effectLst/>
              <a:ea typeface="BIZ UDゴシック" panose="020B0400000000000000" pitchFamily="49" charset="-128"/>
              <a:cs typeface="Times New Roman" panose="02020603050405020304" pitchFamily="18" charset="0"/>
            </a:endParaRPr>
          </a:p>
          <a:p>
            <a:endParaRPr lang="en-US" altLang="ja-JP" sz="3200" dirty="0">
              <a:effectLst/>
              <a:ea typeface="BIZ UDゴシック" panose="020B0400000000000000" pitchFamily="49" charset="-128"/>
              <a:cs typeface="Times New Roman" panose="02020603050405020304" pitchFamily="18" charset="0"/>
            </a:endParaRPr>
          </a:p>
          <a:p>
            <a:r>
              <a:rPr lang="ja-JP" altLang="en-US" sz="3200" u="wavy" kern="100" dirty="0">
                <a:effectLst/>
                <a:uFill>
                  <a:solidFill>
                    <a:srgbClr val="FF0000"/>
                  </a:solidFill>
                </a:uFill>
                <a:latin typeface="游明朝" panose="02020400000000000000" pitchFamily="18" charset="-128"/>
                <a:ea typeface="BIZ UDゴシック" panose="020B0400000000000000" pitchFamily="49" charset="-128"/>
                <a:cs typeface="Times New Roman" panose="02020603050405020304" pitchFamily="18" charset="0"/>
              </a:rPr>
              <a:t>　衛生士のお二人は、</a:t>
            </a:r>
            <a:r>
              <a:rPr lang="ja-JP" altLang="ja-JP" sz="3200" u="wavy" kern="100" dirty="0">
                <a:effectLst/>
                <a:uFill>
                  <a:solidFill>
                    <a:srgbClr val="FF0000"/>
                  </a:solidFill>
                </a:uFill>
                <a:latin typeface="游明朝" panose="02020400000000000000" pitchFamily="18" charset="-128"/>
                <a:ea typeface="BIZ UDゴシック" panose="020B0400000000000000" pitchFamily="49" charset="-128"/>
                <a:cs typeface="Times New Roman" panose="02020603050405020304" pitchFamily="18" charset="0"/>
              </a:rPr>
              <a:t>院長のことはほっといて、治療中の患者さんを何とか終わらせてお帰りいただく。</a:t>
            </a:r>
            <a:endParaRPr lang="ja-JP" altLang="ja-JP" sz="3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19926235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EB966B14-C2CF-9DCE-2FF7-D51B0B224AD7}"/>
              </a:ext>
            </a:extLst>
          </p:cNvPr>
          <p:cNvSpPr txBox="1"/>
          <p:nvPr/>
        </p:nvSpPr>
        <p:spPr>
          <a:xfrm>
            <a:off x="966061" y="1443841"/>
            <a:ext cx="10259878" cy="4585871"/>
          </a:xfrm>
          <a:prstGeom prst="rect">
            <a:avLst/>
          </a:prstGeom>
          <a:noFill/>
        </p:spPr>
        <p:txBody>
          <a:bodyPr wrap="square">
            <a:spAutoFit/>
          </a:bodyPr>
          <a:lstStyle/>
          <a:p>
            <a:pPr marL="342900" lvl="0" indent="-342900" algn="just">
              <a:buFont typeface="+mj-ea"/>
              <a:buAutoNum type="circleNumDbPlain"/>
            </a:pPr>
            <a:r>
              <a:rPr lang="ja-JP" altLang="ja-JP" sz="4000" kern="100" dirty="0">
                <a:effectLst/>
                <a:latin typeface="游明朝" panose="02020400000000000000" pitchFamily="18" charset="-128"/>
                <a:ea typeface="BIZ UDゴシック" panose="020B0400000000000000" pitchFamily="49" charset="-128"/>
                <a:cs typeface="Times New Roman" panose="02020603050405020304" pitchFamily="18" charset="0"/>
              </a:rPr>
              <a:t>事案発生（</a:t>
            </a:r>
            <a:r>
              <a:rPr lang="ja-JP" altLang="ja-JP" sz="4000" kern="100" dirty="0">
                <a:solidFill>
                  <a:srgbClr val="FFFF00"/>
                </a:solidFill>
                <a:effectLst/>
                <a:highlight>
                  <a:srgbClr val="FF0000"/>
                </a:highlight>
                <a:latin typeface="游明朝" panose="02020400000000000000" pitchFamily="18" charset="-128"/>
                <a:ea typeface="BIZ UDゴシック" panose="020B0400000000000000" pitchFamily="49" charset="-128"/>
                <a:cs typeface="Times New Roman" panose="02020603050405020304" pitchFamily="18" charset="0"/>
              </a:rPr>
              <a:t>院長が急死！</a:t>
            </a:r>
            <a:r>
              <a:rPr lang="ja-JP" altLang="ja-JP" sz="4000" kern="100" dirty="0">
                <a:effectLst/>
                <a:latin typeface="游明朝" panose="02020400000000000000" pitchFamily="18" charset="-128"/>
                <a:ea typeface="BIZ UDゴシック" panose="020B0400000000000000" pitchFamily="49" charset="-128"/>
                <a:cs typeface="Times New Roman" panose="02020603050405020304" pitchFamily="18" charset="0"/>
              </a:rPr>
              <a:t>）</a:t>
            </a:r>
            <a:endParaRPr lang="en-US" altLang="ja-JP" sz="4000" kern="100" dirty="0">
              <a:effectLst/>
              <a:latin typeface="游明朝" panose="02020400000000000000" pitchFamily="18" charset="-128"/>
              <a:ea typeface="BIZ UDゴシック" panose="020B0400000000000000" pitchFamily="49" charset="-128"/>
              <a:cs typeface="Times New Roman" panose="02020603050405020304" pitchFamily="18" charset="0"/>
            </a:endParaRPr>
          </a:p>
          <a:p>
            <a:pPr marL="342900" lvl="0" indent="-342900" algn="just">
              <a:buFont typeface="+mj-ea"/>
              <a:buAutoNum type="circleNumDbPlain"/>
            </a:pP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342900" lvl="0" indent="-342900" algn="just">
              <a:buFont typeface="+mj-ea"/>
              <a:buAutoNum type="circleNumDbPlain"/>
            </a:pP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とりあえず、事務長に連絡（ライン電話で連絡をしたほうがつながりやすい）指示を仰ぐ。</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342900" lvl="0" indent="-342900" algn="just">
              <a:buFont typeface="+mj-ea"/>
              <a:buAutoNum type="circleNumDbPlain"/>
            </a:pP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とりあえず、一応、救急車を呼ぼう！『なんですぐに呼ばなかったか？』と後々面倒！</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342900" lvl="0" indent="-342900" algn="just">
              <a:buFont typeface="+mj-ea"/>
              <a:buAutoNum type="circleNumDbPlain"/>
            </a:pP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患者さんへ連絡</a:t>
            </a:r>
            <a:endParaRPr lang="ja-JP" altLang="ja-JP" sz="28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marL="228600" algn="just"/>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治療できなくなるので、手分けして患者さんに連絡しなければなりません。</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院長急死の場合、事務長が岐阜に到着していないので、主任を中心に対応しなければなりません。</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18695272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C4CC1BC-87B0-AF44-9D4D-3C5A52A9CA99}"/>
              </a:ext>
            </a:extLst>
          </p:cNvPr>
          <p:cNvSpPr txBox="1"/>
          <p:nvPr/>
        </p:nvSpPr>
        <p:spPr>
          <a:xfrm>
            <a:off x="1022888" y="914209"/>
            <a:ext cx="10228881" cy="5029582"/>
          </a:xfrm>
          <a:prstGeom prst="rect">
            <a:avLst/>
          </a:prstGeom>
          <a:noFill/>
        </p:spPr>
        <p:txBody>
          <a:bodyPr wrap="square">
            <a:spAutoFit/>
          </a:bodyPr>
          <a:lstStyle/>
          <a:p>
            <a:pPr marL="228600" algn="just">
              <a:lnSpc>
                <a:spcPts val="3500"/>
              </a:lnSpc>
            </a:pP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『院長急病で、本日の治療が行えません。次回の予約はこちらからご連絡させていただきます。』ってのが良いと思います。</a:t>
            </a:r>
            <a:endParaRPr lang="ja-JP" altLang="ja-JP" sz="3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228600" indent="152400" algn="just">
              <a:lnSpc>
                <a:spcPts val="3500"/>
              </a:lnSpc>
            </a:pPr>
            <a:r>
              <a:rPr lang="ja-JP" altLang="en-US" sz="3200" kern="100" dirty="0">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連絡がつかなかった患者さんは、来院してしまいます。</a:t>
            </a:r>
            <a:r>
              <a:rPr lang="ja-JP" altLang="en-US" sz="3200" kern="100" dirty="0">
                <a:effectLst/>
                <a:latin typeface="游明朝" panose="02020400000000000000" pitchFamily="18" charset="-128"/>
                <a:ea typeface="BIZ UDゴシック" panose="020B0400000000000000" pitchFamily="49" charset="-128"/>
                <a:cs typeface="Times New Roman" panose="02020603050405020304" pitchFamily="18" charset="0"/>
              </a:rPr>
              <a:t>歯科医師不在で</a:t>
            </a: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、衛生士が治療をすると</a:t>
            </a:r>
            <a:r>
              <a:rPr lang="ja-JP" altLang="en-US" sz="3200" kern="100" dirty="0">
                <a:effectLst/>
                <a:latin typeface="游明朝" panose="02020400000000000000" pitchFamily="18" charset="-128"/>
                <a:ea typeface="BIZ UDゴシック" panose="020B0400000000000000" pitchFamily="49" charset="-128"/>
                <a:cs typeface="Times New Roman" panose="02020603050405020304" pitchFamily="18" charset="0"/>
              </a:rPr>
              <a:t>法令</a:t>
            </a: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違反になってしまうため、事情を説明し、おかえりいただく。</a:t>
            </a:r>
            <a:endParaRPr lang="ja-JP" altLang="ja-JP" sz="3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lvl="0" algn="just">
              <a:lnSpc>
                <a:spcPts val="3500"/>
              </a:lnSpc>
            </a:pPr>
            <a:r>
              <a:rPr lang="ja-JP" altLang="en-US" sz="3200" kern="100" dirty="0">
                <a:effectLst/>
                <a:latin typeface="游明朝" panose="02020400000000000000" pitchFamily="18" charset="-128"/>
                <a:ea typeface="BIZ UDゴシック" panose="020B0400000000000000" pitchFamily="49" charset="-128"/>
                <a:cs typeface="Times New Roman" panose="02020603050405020304" pitchFamily="18" charset="0"/>
              </a:rPr>
              <a:t>⑤　</a:t>
            </a: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中日本矯正歯科医会会長、</a:t>
            </a:r>
            <a:r>
              <a:rPr lang="ja-JP" altLang="en-US" sz="3200" kern="100" dirty="0">
                <a:latin typeface="游明朝" panose="02020400000000000000" pitchFamily="18" charset="-128"/>
                <a:ea typeface="BIZ UDゴシック" panose="020B0400000000000000" pitchFamily="49" charset="-128"/>
                <a:cs typeface="Times New Roman" panose="02020603050405020304" pitchFamily="18" charset="0"/>
              </a:rPr>
              <a:t>共済担当、出入りの歯科材料商店</a:t>
            </a: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へ連絡。</a:t>
            </a:r>
            <a:endParaRPr lang="ja-JP" altLang="ja-JP" sz="3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lvl="0" algn="just">
              <a:lnSpc>
                <a:spcPts val="3500"/>
              </a:lnSpc>
            </a:pPr>
            <a:r>
              <a:rPr lang="ja-JP" altLang="en-US" sz="3200" kern="100" dirty="0">
                <a:effectLst/>
                <a:latin typeface="游明朝" panose="02020400000000000000" pitchFamily="18" charset="-128"/>
                <a:ea typeface="BIZ UDゴシック" panose="020B0400000000000000" pitchFamily="49" charset="-128"/>
                <a:cs typeface="Times New Roman" panose="02020603050405020304" pitchFamily="18" charset="0"/>
              </a:rPr>
              <a:t>⑥　</a:t>
            </a: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中日本矯正歯科医会</a:t>
            </a:r>
            <a:r>
              <a:rPr lang="ja-JP" altLang="en-US" sz="3200" kern="100" dirty="0">
                <a:effectLst/>
                <a:latin typeface="游明朝" panose="02020400000000000000" pitchFamily="18" charset="-128"/>
                <a:ea typeface="BIZ UDゴシック" panose="020B0400000000000000" pitchFamily="49" charset="-128"/>
                <a:cs typeface="Times New Roman" panose="02020603050405020304" pitchFamily="18" charset="0"/>
              </a:rPr>
              <a:t>会長</a:t>
            </a: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、もしくは、</a:t>
            </a:r>
            <a:r>
              <a:rPr lang="ja-JP" altLang="en-US" sz="3200" kern="100" dirty="0">
                <a:effectLst/>
                <a:latin typeface="游明朝" panose="02020400000000000000" pitchFamily="18" charset="-128"/>
                <a:ea typeface="BIZ UDゴシック" panose="020B0400000000000000" pitchFamily="49" charset="-128"/>
                <a:cs typeface="Times New Roman" panose="02020603050405020304" pitchFamily="18" charset="0"/>
              </a:rPr>
              <a:t>共済担当</a:t>
            </a: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に今後のことの指示を仰ぐ。</a:t>
            </a:r>
            <a:endParaRPr lang="ja-JP" altLang="ja-JP" sz="3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27928529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1A765CC-C979-396C-670A-DDC19EF52988}"/>
              </a:ext>
            </a:extLst>
          </p:cNvPr>
          <p:cNvSpPr txBox="1"/>
          <p:nvPr/>
        </p:nvSpPr>
        <p:spPr>
          <a:xfrm>
            <a:off x="972654" y="889843"/>
            <a:ext cx="10246691" cy="4524315"/>
          </a:xfrm>
          <a:prstGeom prst="rect">
            <a:avLst/>
          </a:prstGeom>
          <a:noFill/>
        </p:spPr>
        <p:txBody>
          <a:bodyPr wrap="square">
            <a:spAutoFit/>
          </a:bodyPr>
          <a:lstStyle/>
          <a:p>
            <a:pPr algn="just"/>
            <a:r>
              <a:rPr lang="ja-JP" altLang="en-US" sz="3600" kern="100" dirty="0">
                <a:latin typeface="游明朝" panose="02020400000000000000" pitchFamily="18" charset="-128"/>
                <a:ea typeface="BIZ UDゴシック" panose="020B0400000000000000" pitchFamily="49" charset="-128"/>
                <a:cs typeface="Times New Roman" panose="02020603050405020304" pitchFamily="18" charset="0"/>
              </a:rPr>
              <a:t>日頃から、緊急の連絡先はわかるようにしておいてください。</a:t>
            </a:r>
            <a:endParaRPr lang="en-US" altLang="ja-JP" sz="3600" kern="100" dirty="0">
              <a:ln w="10160" cap="flat" cmpd="sng" algn="ctr">
                <a:solidFill>
                  <a:srgbClr val="5B9BD5"/>
                </a:solidFill>
                <a:prstDash val="solid"/>
                <a:round/>
              </a:ln>
              <a:latin typeface="游明朝" panose="02020400000000000000" pitchFamily="18" charset="-128"/>
              <a:ea typeface="BIZ UDゴシック" panose="020B0400000000000000" pitchFamily="49" charset="-128"/>
              <a:cs typeface="Times New Roman" panose="02020603050405020304" pitchFamily="18" charset="0"/>
            </a:endParaRPr>
          </a:p>
          <a:p>
            <a:pPr algn="just"/>
            <a:r>
              <a:rPr lang="ja-JP" altLang="en-US" sz="3600" b="1" kern="100" dirty="0">
                <a:ln w="10160" cap="flat" cmpd="sng" algn="ctr">
                  <a:solidFill>
                    <a:srgbClr val="5B9BD5"/>
                  </a:solidFill>
                  <a:prstDash val="solid"/>
                  <a:round/>
                </a:ln>
                <a:solidFill>
                  <a:srgbClr val="FFFF00"/>
                </a:solidFill>
                <a:effectLst>
                  <a:outerShdw blurRad="38100" dist="22860" dir="5400000" algn="tl">
                    <a:srgbClr val="000000">
                      <a:alpha val="30000"/>
                    </a:srgbClr>
                  </a:outerShdw>
                </a:effectLst>
                <a:highlight>
                  <a:srgbClr val="FF0000"/>
                </a:highlight>
                <a:latin typeface="游明朝" panose="02020400000000000000" pitchFamily="18" charset="-128"/>
                <a:ea typeface="BIZ UDゴシック" panose="020B0400000000000000" pitchFamily="49" charset="-128"/>
                <a:cs typeface="Times New Roman" panose="02020603050405020304" pitchFamily="18" charset="0"/>
              </a:rPr>
              <a:t>⑦　第一</a:t>
            </a:r>
            <a:r>
              <a:rPr lang="ja-JP" altLang="ja-JP" sz="3600" b="1" kern="100" dirty="0">
                <a:ln w="10160" cap="flat" cmpd="sng" algn="ctr">
                  <a:solidFill>
                    <a:srgbClr val="5B9BD5"/>
                  </a:solidFill>
                  <a:prstDash val="solid"/>
                  <a:round/>
                </a:ln>
                <a:solidFill>
                  <a:srgbClr val="FFFF00"/>
                </a:solidFill>
                <a:effectLst>
                  <a:outerShdw blurRad="38100" dist="22860" dir="5400000" algn="tl">
                    <a:srgbClr val="000000">
                      <a:alpha val="30000"/>
                    </a:srgbClr>
                  </a:outerShdw>
                </a:effectLst>
                <a:highlight>
                  <a:srgbClr val="FF0000"/>
                </a:highlight>
                <a:latin typeface="游明朝" panose="02020400000000000000" pitchFamily="18" charset="-128"/>
                <a:ea typeface="BIZ UDゴシック" panose="020B0400000000000000" pitchFamily="49" charset="-128"/>
                <a:cs typeface="Times New Roman" panose="02020603050405020304" pitchFamily="18" charset="0"/>
              </a:rPr>
              <a:t>共済発動決定</a:t>
            </a:r>
            <a:endParaRPr lang="en-US" altLang="ja-JP" sz="3600" b="1" kern="100" dirty="0">
              <a:ln w="10160" cap="flat" cmpd="sng" algn="ctr">
                <a:solidFill>
                  <a:srgbClr val="5B9BD5"/>
                </a:solidFill>
                <a:prstDash val="solid"/>
                <a:round/>
              </a:ln>
              <a:solidFill>
                <a:srgbClr val="FFFF00"/>
              </a:solidFill>
              <a:effectLst>
                <a:outerShdw blurRad="38100" dist="22860" dir="5400000" algn="tl">
                  <a:srgbClr val="000000">
                    <a:alpha val="30000"/>
                  </a:srgbClr>
                </a:outerShdw>
              </a:effectLst>
              <a:highlight>
                <a:srgbClr val="FF0000"/>
              </a:highlight>
              <a:latin typeface="游明朝" panose="02020400000000000000" pitchFamily="18" charset="-128"/>
              <a:ea typeface="BIZ UDゴシック" panose="020B0400000000000000" pitchFamily="49" charset="-128"/>
              <a:cs typeface="Times New Roman" panose="02020603050405020304" pitchFamily="18" charset="0"/>
            </a:endParaRPr>
          </a:p>
          <a:p>
            <a:pPr algn="just"/>
            <a:r>
              <a:rPr lang="ja-JP" altLang="en-US" sz="3600" kern="100" dirty="0">
                <a:effectLst/>
                <a:latin typeface="游明朝" panose="02020400000000000000" pitchFamily="18" charset="-128"/>
                <a:ea typeface="BIZ UDゴシック" panose="020B0400000000000000" pitchFamily="49" charset="-128"/>
                <a:cs typeface="Times New Roman" panose="02020603050405020304" pitchFamily="18" charset="0"/>
              </a:rPr>
              <a:t>⑧　</a:t>
            </a:r>
            <a:r>
              <a:rPr lang="ja-JP" altLang="ja-JP" sz="3600" kern="100" dirty="0">
                <a:effectLst/>
                <a:latin typeface="游明朝" panose="02020400000000000000" pitchFamily="18" charset="-128"/>
                <a:ea typeface="BIZ UDゴシック" panose="020B0400000000000000" pitchFamily="49" charset="-128"/>
                <a:cs typeface="Times New Roman" panose="02020603050405020304" pitchFamily="18" charset="0"/>
              </a:rPr>
              <a:t>翌日から、みんなで手分けをして、患者さんへの連絡を行う。</a:t>
            </a:r>
            <a:endParaRPr lang="en-US" altLang="ja-JP" sz="3600" kern="100" dirty="0">
              <a:effectLst/>
              <a:latin typeface="游明朝" panose="02020400000000000000" pitchFamily="18" charset="-128"/>
              <a:ea typeface="BIZ UDゴシック" panose="020B0400000000000000" pitchFamily="49" charset="-128"/>
              <a:cs typeface="Times New Roman" panose="02020603050405020304" pitchFamily="18" charset="0"/>
            </a:endParaRPr>
          </a:p>
          <a:p>
            <a:pPr lvl="0" algn="just"/>
            <a:r>
              <a:rPr lang="ja-JP" altLang="en-US" sz="3600" kern="100" dirty="0">
                <a:uFill>
                  <a:solidFill>
                    <a:srgbClr val="FF0000"/>
                  </a:solidFill>
                </a:uFill>
                <a:latin typeface="游明朝" panose="02020400000000000000" pitchFamily="18" charset="-128"/>
                <a:ea typeface="BIZ UDゴシック" panose="020B0400000000000000" pitchFamily="49" charset="-128"/>
                <a:cs typeface="Times New Roman" panose="02020603050405020304" pitchFamily="18" charset="0"/>
              </a:rPr>
              <a:t>⑨　患者さんへの連絡修了後、自宅待機</a:t>
            </a:r>
            <a:endParaRPr lang="en-US" altLang="ja-JP" sz="3600" kern="100" dirty="0">
              <a:effectLst/>
              <a:uFill>
                <a:solidFill>
                  <a:srgbClr val="FF0000"/>
                </a:solidFill>
              </a:uFill>
              <a:latin typeface="游明朝" panose="02020400000000000000" pitchFamily="18" charset="-128"/>
              <a:ea typeface="BIZ UDゴシック" panose="020B0400000000000000" pitchFamily="49" charset="-128"/>
              <a:cs typeface="Times New Roman" panose="02020603050405020304" pitchFamily="18" charset="0"/>
            </a:endParaRPr>
          </a:p>
          <a:p>
            <a:pPr lvl="0" algn="just"/>
            <a:r>
              <a:rPr lang="ja-JP" altLang="en-US" sz="3600" kern="100" dirty="0">
                <a:latin typeface="游明朝" panose="02020400000000000000" pitchFamily="18" charset="-128"/>
                <a:ea typeface="BIZ UDゴシック" panose="020B0400000000000000" pitchFamily="49" charset="-128"/>
                <a:cs typeface="Times New Roman" panose="02020603050405020304" pitchFamily="18" charset="0"/>
              </a:rPr>
              <a:t>⑩</a:t>
            </a:r>
            <a:r>
              <a:rPr lang="ja-JP" altLang="en-US" sz="36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3600" kern="100" dirty="0">
                <a:effectLst/>
                <a:latin typeface="游明朝" panose="02020400000000000000" pitchFamily="18" charset="-128"/>
                <a:ea typeface="BIZ UDゴシック" panose="020B0400000000000000" pitchFamily="49" charset="-128"/>
                <a:cs typeface="Times New Roman" panose="02020603050405020304" pitchFamily="18" charset="0"/>
              </a:rPr>
              <a:t>事務長、スタッフで、今後のことを協議</a:t>
            </a:r>
            <a:r>
              <a:rPr lang="ja-JP" altLang="en-US" sz="3600" kern="100" dirty="0">
                <a:latin typeface="游明朝" panose="02020400000000000000" pitchFamily="18" charset="-128"/>
                <a:ea typeface="BIZ UDゴシック" panose="020B0400000000000000" pitchFamily="49" charset="-128"/>
                <a:cs typeface="Times New Roman" panose="02020603050405020304" pitchFamily="18" charset="0"/>
              </a:rPr>
              <a:t>いたします。</a:t>
            </a:r>
            <a:endParaRPr lang="ja-JP" altLang="ja-JP" sz="36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3204872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68BF5A9-033C-A811-A761-68C6AB7CE65E}"/>
              </a:ext>
            </a:extLst>
          </p:cNvPr>
          <p:cNvSpPr txBox="1"/>
          <p:nvPr/>
        </p:nvSpPr>
        <p:spPr>
          <a:xfrm>
            <a:off x="1128793" y="920621"/>
            <a:ext cx="9934413" cy="5016758"/>
          </a:xfrm>
          <a:prstGeom prst="rect">
            <a:avLst/>
          </a:prstGeom>
          <a:noFill/>
        </p:spPr>
        <p:txBody>
          <a:bodyPr wrap="square">
            <a:spAutoFit/>
          </a:bodyPr>
          <a:lstStyle/>
          <a:p>
            <a:pPr indent="152400" algn="just"/>
            <a:r>
              <a:rPr lang="ja-JP" altLang="en-US" sz="3200" kern="100" dirty="0">
                <a:latin typeface="游明朝" panose="02020400000000000000" pitchFamily="18" charset="-128"/>
                <a:ea typeface="BIZ UDゴシック" panose="020B0400000000000000" pitchFamily="49" charset="-128"/>
                <a:cs typeface="Times New Roman" panose="02020603050405020304" pitchFamily="18" charset="0"/>
              </a:rPr>
              <a:t>一</a:t>
            </a: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次共済は、病院を閉院する場合でも他の先生へ継承してもらう場合でも、とても大切になります。</a:t>
            </a:r>
            <a:endParaRPr lang="en-US"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endParaRPr>
          </a:p>
          <a:p>
            <a:pPr indent="152400" algn="just"/>
            <a:endParaRPr lang="ja-JP" altLang="ja-JP" sz="3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en-US" sz="3200" kern="100" dirty="0">
                <a:latin typeface="游明朝" panose="02020400000000000000" pitchFamily="18" charset="-128"/>
                <a:ea typeface="BIZ UDゴシック" panose="020B0400000000000000" pitchFamily="49" charset="-128"/>
                <a:cs typeface="Times New Roman" panose="02020603050405020304" pitchFamily="18" charset="0"/>
              </a:rPr>
              <a:t>　二</a:t>
            </a: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次共済の場合、院長が戻ってきて、ご迷惑をおかけした患者様やその家族へ謝罪することができますが、</a:t>
            </a:r>
            <a:r>
              <a:rPr lang="ja-JP" altLang="en-US" sz="3200" kern="100" dirty="0">
                <a:effectLst/>
                <a:latin typeface="游明朝" panose="02020400000000000000" pitchFamily="18" charset="-128"/>
                <a:ea typeface="BIZ UDゴシック" panose="020B0400000000000000" pitchFamily="49" charset="-128"/>
                <a:cs typeface="Times New Roman" panose="02020603050405020304" pitchFamily="18" charset="0"/>
              </a:rPr>
              <a:t>一</a:t>
            </a: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次共済の場合は、それがかないません。</a:t>
            </a:r>
            <a:endParaRPr lang="en-US"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endParaRPr>
          </a:p>
          <a:p>
            <a:pPr algn="just"/>
            <a:endParaRPr lang="ja-JP" altLang="ja-JP" sz="3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indent="152400" algn="just"/>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そのため、これからは、年に一回は共済について確認し、様々な場合のシミュレーション</a:t>
            </a:r>
            <a:r>
              <a:rPr lang="ja-JP" altLang="en-US" sz="3200" kern="100" dirty="0">
                <a:effectLst/>
                <a:latin typeface="游明朝" panose="02020400000000000000" pitchFamily="18" charset="-128"/>
                <a:ea typeface="BIZ UDゴシック" panose="020B0400000000000000" pitchFamily="49" charset="-128"/>
                <a:cs typeface="Times New Roman" panose="02020603050405020304" pitchFamily="18" charset="0"/>
              </a:rPr>
              <a:t>されたほうが良いと考えます。</a:t>
            </a:r>
            <a:endParaRPr lang="ja-JP" altLang="ja-JP" sz="3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3092378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2F6C75-B5A5-00AD-32D6-734B84CBC467}"/>
              </a:ext>
            </a:extLst>
          </p:cNvPr>
          <p:cNvSpPr>
            <a:spLocks noGrp="1"/>
          </p:cNvSpPr>
          <p:nvPr>
            <p:ph type="title"/>
          </p:nvPr>
        </p:nvSpPr>
        <p:spPr/>
        <p:txBody>
          <a:bodyPr>
            <a:normAutofit/>
          </a:bodyPr>
          <a:lstStyle/>
          <a:p>
            <a:r>
              <a:rPr lang="ja-JP" altLang="en-US" dirty="0">
                <a:effectLst/>
                <a:ea typeface="BIZ UDゴシック" panose="020B0400000000000000" pitchFamily="49" charset="-128"/>
                <a:cs typeface="Times New Roman" panose="02020603050405020304" pitchFamily="18" charset="0"/>
              </a:rPr>
              <a:t>二</a:t>
            </a:r>
            <a:r>
              <a:rPr lang="ja-JP" altLang="ja-JP" dirty="0">
                <a:effectLst/>
                <a:ea typeface="BIZ UDゴシック" panose="020B0400000000000000" pitchFamily="49" charset="-128"/>
                <a:cs typeface="Times New Roman" panose="02020603050405020304" pitchFamily="18" charset="0"/>
              </a:rPr>
              <a:t>次共済シミュレーション</a:t>
            </a:r>
            <a:endParaRPr kumimoji="1" lang="ja-JP" altLang="en-US" sz="8800" dirty="0"/>
          </a:p>
        </p:txBody>
      </p:sp>
      <p:sp>
        <p:nvSpPr>
          <p:cNvPr id="3" name="コンテンツ プレースホルダー 2">
            <a:extLst>
              <a:ext uri="{FF2B5EF4-FFF2-40B4-BE49-F238E27FC236}">
                <a16:creationId xmlns:a16="http://schemas.microsoft.com/office/drawing/2014/main" id="{7389307A-905B-2A33-1B1E-4CD13A241018}"/>
              </a:ext>
            </a:extLst>
          </p:cNvPr>
          <p:cNvSpPr>
            <a:spLocks noGrp="1"/>
          </p:cNvSpPr>
          <p:nvPr>
            <p:ph idx="1"/>
          </p:nvPr>
        </p:nvSpPr>
        <p:spPr>
          <a:xfrm>
            <a:off x="545433" y="2428594"/>
            <a:ext cx="10571746" cy="3988247"/>
          </a:xfrm>
        </p:spPr>
        <p:txBody>
          <a:bodyPr>
            <a:noAutofit/>
          </a:bodyPr>
          <a:lstStyle/>
          <a:p>
            <a:pPr marL="742950" indent="-457200"/>
            <a:r>
              <a:rPr lang="ja-JP" altLang="ja-JP" sz="2600" kern="100" dirty="0">
                <a:effectLst/>
                <a:latin typeface="游明朝" panose="02020400000000000000" pitchFamily="18" charset="-128"/>
                <a:ea typeface="BIZ UDゴシック" panose="020B0400000000000000" pitchFamily="49" charset="-128"/>
                <a:cs typeface="Times New Roman" panose="02020603050405020304" pitchFamily="18" charset="0"/>
              </a:rPr>
              <a:t>院長が病気、けがをして長期に治療ができない場合。</a:t>
            </a:r>
            <a:endParaRPr lang="en-US" altLang="ja-JP" sz="2600" kern="100" dirty="0">
              <a:latin typeface="游明朝" panose="02020400000000000000" pitchFamily="18" charset="-128"/>
              <a:ea typeface="游明朝" panose="02020400000000000000" pitchFamily="18" charset="-128"/>
              <a:cs typeface="Times New Roman" panose="02020603050405020304" pitchFamily="18" charset="0"/>
            </a:endParaRPr>
          </a:p>
          <a:p>
            <a:pPr marL="742950" indent="-457200"/>
            <a:r>
              <a:rPr lang="ja-JP" altLang="en-US" sz="2600" kern="100" dirty="0">
                <a:effectLst/>
                <a:latin typeface="游明朝" panose="02020400000000000000" pitchFamily="18" charset="-128"/>
                <a:ea typeface="BIZ UDゴシック" panose="020B0400000000000000" pitchFamily="49" charset="-128"/>
                <a:cs typeface="Times New Roman" panose="02020603050405020304" pitchFamily="18" charset="0"/>
              </a:rPr>
              <a:t>意識があれば、院長より指示ができると思います。</a:t>
            </a:r>
            <a:endParaRPr lang="en-US" altLang="ja-JP" sz="2600" kern="100" dirty="0">
              <a:latin typeface="游明朝" panose="02020400000000000000" pitchFamily="18" charset="-128"/>
              <a:ea typeface="BIZ UDゴシック" panose="020B0400000000000000" pitchFamily="49" charset="-128"/>
              <a:cs typeface="Times New Roman" panose="02020603050405020304" pitchFamily="18" charset="0"/>
            </a:endParaRPr>
          </a:p>
          <a:p>
            <a:pPr marL="742950" indent="-457200"/>
            <a:r>
              <a:rPr lang="ja-JP" altLang="en-US" sz="2600" kern="100" dirty="0">
                <a:effectLst/>
                <a:latin typeface="游明朝" panose="02020400000000000000" pitchFamily="18" charset="-128"/>
                <a:ea typeface="BIZ UDゴシック" panose="020B0400000000000000" pitchFamily="49" charset="-128"/>
                <a:cs typeface="Times New Roman" panose="02020603050405020304" pitchFamily="18" charset="0"/>
              </a:rPr>
              <a:t>もしもの場合、休診日や夜にスタッフ用ＬＩＮＥで連絡するかもしれません。</a:t>
            </a:r>
            <a:endParaRPr lang="en-US" altLang="ja-JP" sz="2600" kern="100" dirty="0">
              <a:effectLst/>
              <a:latin typeface="游明朝" panose="02020400000000000000" pitchFamily="18" charset="-128"/>
              <a:ea typeface="BIZ UDゴシック" panose="020B0400000000000000" pitchFamily="49" charset="-128"/>
              <a:cs typeface="Times New Roman" panose="02020603050405020304" pitchFamily="18" charset="0"/>
            </a:endParaRPr>
          </a:p>
          <a:p>
            <a:pPr marL="742950" indent="-457200"/>
            <a:r>
              <a:rPr lang="ja-JP" altLang="ja-JP" sz="2600" kern="100" dirty="0">
                <a:effectLst/>
                <a:latin typeface="游明朝" panose="02020400000000000000" pitchFamily="18" charset="-128"/>
                <a:ea typeface="BIZ UDゴシック" panose="020B0400000000000000" pitchFamily="49" charset="-128"/>
                <a:cs typeface="Times New Roman" panose="02020603050405020304" pitchFamily="18" charset="0"/>
              </a:rPr>
              <a:t>病気、けがの場合、事務長も知っているので事務長から指示があります。</a:t>
            </a:r>
            <a:endParaRPr lang="ja-JP" altLang="ja-JP" sz="26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742950" indent="-457200"/>
            <a:r>
              <a:rPr lang="ja-JP" altLang="ja-JP" sz="2600" kern="100" dirty="0">
                <a:effectLst/>
                <a:latin typeface="游明朝" panose="02020400000000000000" pitchFamily="18" charset="-128"/>
                <a:ea typeface="BIZ UDゴシック" panose="020B0400000000000000" pitchFamily="49" charset="-128"/>
                <a:cs typeface="Times New Roman" panose="02020603050405020304" pitchFamily="18" charset="0"/>
              </a:rPr>
              <a:t>病気による緊急入院の場合、事務長不在で、電話による指示になってしまうかもしれません。</a:t>
            </a:r>
            <a:endParaRPr lang="ja-JP" altLang="ja-JP" sz="2600" kern="100" dirty="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sz="2600" dirty="0"/>
          </a:p>
        </p:txBody>
      </p:sp>
    </p:spTree>
    <p:extLst>
      <p:ext uri="{BB962C8B-B14F-4D97-AF65-F5344CB8AC3E}">
        <p14:creationId xmlns:p14="http://schemas.microsoft.com/office/powerpoint/2010/main" val="34395639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540801-BDF5-FED9-98BE-410B700D0C2E}"/>
              </a:ext>
            </a:extLst>
          </p:cNvPr>
          <p:cNvSpPr>
            <a:spLocks noGrp="1"/>
          </p:cNvSpPr>
          <p:nvPr>
            <p:ph type="title"/>
          </p:nvPr>
        </p:nvSpPr>
        <p:spPr/>
        <p:txBody>
          <a:bodyPr>
            <a:normAutofit/>
          </a:bodyPr>
          <a:lstStyle/>
          <a:p>
            <a:r>
              <a:rPr lang="ja-JP" altLang="en-US" kern="100" dirty="0">
                <a:latin typeface="游明朝" panose="02020400000000000000" pitchFamily="18" charset="-128"/>
                <a:ea typeface="BIZ UDゴシック" panose="020B0400000000000000" pitchFamily="49" charset="-128"/>
                <a:cs typeface="Times New Roman" panose="02020603050405020304" pitchFamily="18" charset="0"/>
              </a:rPr>
              <a:t>二</a:t>
            </a:r>
            <a:r>
              <a:rPr lang="ja-JP" altLang="ja-JP" kern="100" dirty="0">
                <a:effectLst/>
                <a:latin typeface="游明朝" panose="02020400000000000000" pitchFamily="18" charset="-128"/>
                <a:ea typeface="BIZ UDゴシック" panose="020B0400000000000000" pitchFamily="49" charset="-128"/>
                <a:cs typeface="Times New Roman" panose="02020603050405020304" pitchFamily="18" charset="0"/>
              </a:rPr>
              <a:t>次共済シミュレーション</a:t>
            </a:r>
            <a:endParaRPr kumimoji="1" lang="ja-JP" altLang="en-US" dirty="0"/>
          </a:p>
        </p:txBody>
      </p:sp>
      <p:sp>
        <p:nvSpPr>
          <p:cNvPr id="3" name="コンテンツ プレースホルダー 2">
            <a:extLst>
              <a:ext uri="{FF2B5EF4-FFF2-40B4-BE49-F238E27FC236}">
                <a16:creationId xmlns:a16="http://schemas.microsoft.com/office/drawing/2014/main" id="{BB5311A1-5F6D-5A9F-E3A1-FF907B1C34DB}"/>
              </a:ext>
            </a:extLst>
          </p:cNvPr>
          <p:cNvSpPr>
            <a:spLocks noGrp="1"/>
          </p:cNvSpPr>
          <p:nvPr>
            <p:ph idx="1"/>
          </p:nvPr>
        </p:nvSpPr>
        <p:spPr>
          <a:xfrm>
            <a:off x="1295401" y="2556931"/>
            <a:ext cx="9601196" cy="3715531"/>
          </a:xfrm>
        </p:spPr>
        <p:txBody>
          <a:bodyPr>
            <a:normAutofit/>
          </a:bodyPr>
          <a:lstStyle/>
          <a:p>
            <a:pPr algn="just"/>
            <a:r>
              <a:rPr lang="ja-JP" altLang="en-US" sz="3200" kern="100" dirty="0">
                <a:effectLst/>
                <a:latin typeface="游明朝" panose="02020400000000000000" pitchFamily="18" charset="-128"/>
                <a:ea typeface="BIZ UDゴシック" panose="020B0400000000000000" pitchFamily="49" charset="-128"/>
                <a:cs typeface="Times New Roman" panose="02020603050405020304" pitchFamily="18" charset="0"/>
              </a:rPr>
              <a:t>院長が緊急入院で診療ができなくなった場合、</a:t>
            </a:r>
            <a:endParaRPr lang="en-US"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endParaRPr>
          </a:p>
          <a:p>
            <a:pPr marL="0" indent="0" algn="just">
              <a:buNone/>
            </a:pPr>
            <a:r>
              <a:rPr lang="ja-JP" altLang="en-US" sz="3200" kern="100" dirty="0">
                <a:effectLst/>
                <a:latin typeface="游明朝" panose="02020400000000000000" pitchFamily="18" charset="-128"/>
                <a:ea typeface="BIZ UDゴシック" panose="020B0400000000000000" pitchFamily="49" charset="-128"/>
                <a:cs typeface="Times New Roman" panose="02020603050405020304" pitchFamily="18" charset="0"/>
              </a:rPr>
              <a:t>衛生士</a:t>
            </a:r>
            <a:r>
              <a:rPr lang="ja-JP" altLang="ja-JP" sz="3200" kern="100" dirty="0">
                <a:effectLst/>
                <a:latin typeface="游明朝" panose="02020400000000000000" pitchFamily="18" charset="-128"/>
                <a:ea typeface="BIZ UDゴシック" panose="020B0400000000000000" pitchFamily="49" charset="-128"/>
                <a:cs typeface="Times New Roman" panose="02020603050405020304" pitchFamily="18" charset="0"/>
              </a:rPr>
              <a:t>さんを中心に対応をお願いいたします。</a:t>
            </a:r>
            <a:endParaRPr lang="ja-JP" altLang="ja-JP" sz="3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buNone/>
            </a:pPr>
            <a:r>
              <a:rPr lang="ja-JP" altLang="ja-JP" sz="3200" dirty="0">
                <a:effectLst/>
                <a:ea typeface="BIZ UDゴシック" panose="020B0400000000000000" pitchFamily="49" charset="-128"/>
                <a:cs typeface="Times New Roman" panose="02020603050405020304" pitchFamily="18" charset="0"/>
              </a:rPr>
              <a:t>（心臓発作、脳梗塞等でなければ、意識があれば話はできるので、院長からいろいろお願いすると思います。院長が会話できない場合、事務長に指示を仰いでください。よろしくお願いいたします。）</a:t>
            </a:r>
            <a:endParaRPr kumimoji="1" lang="ja-JP" altLang="en-US" sz="4000" dirty="0"/>
          </a:p>
        </p:txBody>
      </p:sp>
    </p:spTree>
    <p:extLst>
      <p:ext uri="{BB962C8B-B14F-4D97-AF65-F5344CB8AC3E}">
        <p14:creationId xmlns:p14="http://schemas.microsoft.com/office/powerpoint/2010/main" val="27723340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C1271405-766D-2B01-B55C-B57DDB575819}"/>
              </a:ext>
            </a:extLst>
          </p:cNvPr>
          <p:cNvSpPr txBox="1"/>
          <p:nvPr/>
        </p:nvSpPr>
        <p:spPr>
          <a:xfrm>
            <a:off x="473242" y="1012954"/>
            <a:ext cx="11245516" cy="4832092"/>
          </a:xfrm>
          <a:prstGeom prst="rect">
            <a:avLst/>
          </a:prstGeom>
          <a:noFill/>
        </p:spPr>
        <p:txBody>
          <a:bodyPr wrap="square">
            <a:spAutoFit/>
          </a:bodyPr>
          <a:lstStyle/>
          <a:p>
            <a:pPr algn="just"/>
            <a:r>
              <a:rPr lang="ja-JP" altLang="en-US" sz="24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2800" kern="100" dirty="0">
                <a:solidFill>
                  <a:srgbClr val="FFFF00"/>
                </a:solidFill>
                <a:effectLst/>
                <a:highlight>
                  <a:srgbClr val="FF0000"/>
                </a:highlight>
                <a:latin typeface="游明朝" panose="02020400000000000000" pitchFamily="18" charset="-128"/>
                <a:ea typeface="BIZ UDゴシック" panose="020B0400000000000000" pitchFamily="49" charset="-128"/>
                <a:cs typeface="Times New Roman" panose="02020603050405020304" pitchFamily="18" charset="0"/>
              </a:rPr>
              <a:t>事案発生。</a:t>
            </a:r>
            <a:endParaRPr lang="ja-JP" altLang="ja-JP" sz="2800" kern="100" dirty="0">
              <a:solidFill>
                <a:srgbClr val="FFFF00"/>
              </a:solidFill>
              <a:effectLst/>
              <a:highlight>
                <a:srgbClr val="FF0000"/>
              </a:highlight>
              <a:latin typeface="游明朝" panose="02020400000000000000" pitchFamily="18" charset="-128"/>
              <a:ea typeface="游明朝" panose="02020400000000000000" pitchFamily="18" charset="-128"/>
              <a:cs typeface="Times New Roman" panose="02020603050405020304" pitchFamily="18" charset="0"/>
            </a:endParaRPr>
          </a:p>
          <a:p>
            <a:pPr marL="742950" lvl="1" indent="-285750" algn="just">
              <a:buFont typeface="+mj-ea"/>
              <a:buAutoNum type="circleNumDbPlain"/>
            </a:pPr>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患者さんへ連絡（予約の変更等）</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495300" algn="just"/>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（患者さんに説明する内容も</a:t>
            </a:r>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事前に決めておくとよい</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lvl="1" algn="just"/>
            <a:r>
              <a:rPr lang="ja-JP" altLang="en-US" sz="2800" kern="100" dirty="0">
                <a:latin typeface="游明朝" panose="02020400000000000000" pitchFamily="18" charset="-128"/>
                <a:ea typeface="BIZ UDゴシック" panose="020B0400000000000000" pitchFamily="49" charset="-128"/>
                <a:cs typeface="Times New Roman" panose="02020603050405020304" pitchFamily="18" charset="0"/>
              </a:rPr>
              <a:t>②</a:t>
            </a:r>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共済を発令するかどうか検討（事務長、スタッフにて検討）</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495300" algn="just"/>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しばらくの間、休診するだけにするのか？</a:t>
            </a:r>
            <a:endParaRPr lang="en-US"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endParaRPr>
          </a:p>
          <a:p>
            <a:pPr marL="495300" algn="just"/>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共済を発動するのか？</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495300" algn="just"/>
            <a:endParaRPr lang="en-US" altLang="ja-JP" sz="2800" b="1" kern="100" dirty="0">
              <a:ln w="10160" cap="flat" cmpd="sng" algn="ctr">
                <a:solidFill>
                  <a:srgbClr val="5B9BD5"/>
                </a:solidFill>
                <a:prstDash val="solid"/>
                <a:round/>
              </a:ln>
              <a:solidFill>
                <a:srgbClr val="FFFF00"/>
              </a:solidFill>
              <a:effectLst>
                <a:outerShdw blurRad="38100" dist="22860" dir="5400000" algn="tl">
                  <a:srgbClr val="000000">
                    <a:alpha val="30000"/>
                  </a:srgbClr>
                </a:outerShdw>
              </a:effectLst>
              <a:highlight>
                <a:srgbClr val="FF0000"/>
              </a:highlight>
              <a:latin typeface="游明朝" panose="02020400000000000000" pitchFamily="18" charset="-128"/>
              <a:ea typeface="BIZ UDゴシック" panose="020B0400000000000000" pitchFamily="49" charset="-128"/>
              <a:cs typeface="Times New Roman" panose="02020603050405020304" pitchFamily="18" charset="0"/>
            </a:endParaRPr>
          </a:p>
          <a:p>
            <a:pPr marL="495300" algn="just"/>
            <a:r>
              <a:rPr lang="ja-JP" altLang="ja-JP" sz="2800" b="1" kern="100" dirty="0">
                <a:ln w="10160" cap="flat" cmpd="sng" algn="ctr">
                  <a:solidFill>
                    <a:srgbClr val="5B9BD5"/>
                  </a:solidFill>
                  <a:prstDash val="solid"/>
                  <a:round/>
                </a:ln>
                <a:solidFill>
                  <a:srgbClr val="FFFF00"/>
                </a:solidFill>
                <a:effectLst>
                  <a:outerShdw blurRad="38100" dist="22860" dir="5400000" algn="tl">
                    <a:srgbClr val="000000">
                      <a:alpha val="30000"/>
                    </a:srgbClr>
                  </a:outerShdw>
                </a:effectLst>
                <a:highlight>
                  <a:srgbClr val="FF0000"/>
                </a:highlight>
                <a:latin typeface="游明朝" panose="02020400000000000000" pitchFamily="18" charset="-128"/>
                <a:ea typeface="BIZ UDゴシック" panose="020B0400000000000000" pitchFamily="49" charset="-128"/>
                <a:cs typeface="Times New Roman" panose="02020603050405020304" pitchFamily="18" charset="0"/>
              </a:rPr>
              <a:t>共済発動決定！</a:t>
            </a:r>
            <a:endParaRPr lang="ja-JP" altLang="ja-JP" sz="2800" kern="100" dirty="0">
              <a:solidFill>
                <a:srgbClr val="FFFF00"/>
              </a:solidFill>
              <a:effectLst/>
              <a:latin typeface="游明朝" panose="02020400000000000000" pitchFamily="18" charset="-128"/>
              <a:ea typeface="游明朝" panose="02020400000000000000" pitchFamily="18" charset="-128"/>
              <a:cs typeface="Times New Roman" panose="02020603050405020304" pitchFamily="18" charset="0"/>
            </a:endParaRPr>
          </a:p>
          <a:p>
            <a:pPr lvl="1" algn="just"/>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③　</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中日本矯正歯科医会会長</a:t>
            </a:r>
            <a:r>
              <a:rPr lang="ja-JP" altLang="en-US" sz="2800" kern="100" dirty="0">
                <a:latin typeface="游明朝" panose="02020400000000000000" pitchFamily="18" charset="-128"/>
                <a:ea typeface="BIZ UDゴシック" panose="020B0400000000000000" pitchFamily="49" charset="-128"/>
                <a:cs typeface="Times New Roman" panose="02020603050405020304" pitchFamily="18" charset="0"/>
              </a:rPr>
              <a:t>、</a:t>
            </a:r>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共済担当</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へ連絡する。</a:t>
            </a:r>
            <a:endParaRPr lang="en-US"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endParaRPr>
          </a:p>
          <a:p>
            <a:pPr lvl="1" algn="just"/>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（連絡は事務長にお願いする。）</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495300" algn="just"/>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取引のある材料商店さんの担当</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にも連絡を入れる。</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29758539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13599BD4-7FC4-8A17-3D4B-35AEA297941E}"/>
              </a:ext>
            </a:extLst>
          </p:cNvPr>
          <p:cNvSpPr>
            <a:spLocks noGrp="1"/>
          </p:cNvSpPr>
          <p:nvPr>
            <p:ph type="title"/>
          </p:nvPr>
        </p:nvSpPr>
        <p:spPr/>
        <p:txBody>
          <a:bodyPr/>
          <a:lstStyle/>
          <a:p>
            <a:r>
              <a:rPr lang="ja-JP" altLang="en-US" dirty="0"/>
              <a:t>緊急の連絡先をまとめておく</a:t>
            </a:r>
          </a:p>
        </p:txBody>
      </p:sp>
      <p:sp>
        <p:nvSpPr>
          <p:cNvPr id="5" name="コンテンツ プレースホルダー 4">
            <a:extLst>
              <a:ext uri="{FF2B5EF4-FFF2-40B4-BE49-F238E27FC236}">
                <a16:creationId xmlns:a16="http://schemas.microsoft.com/office/drawing/2014/main" id="{D1A9DB0A-D418-8F3F-53A2-D51F3C4B97E6}"/>
              </a:ext>
            </a:extLst>
          </p:cNvPr>
          <p:cNvSpPr>
            <a:spLocks noGrp="1"/>
          </p:cNvSpPr>
          <p:nvPr>
            <p:ph idx="1"/>
          </p:nvPr>
        </p:nvSpPr>
        <p:spPr>
          <a:xfrm>
            <a:off x="1295401" y="2556931"/>
            <a:ext cx="9601196" cy="3699489"/>
          </a:xfrm>
        </p:spPr>
        <p:txBody>
          <a:bodyPr>
            <a:normAutofit fontScale="92500" lnSpcReduction="20000"/>
          </a:bodyPr>
          <a:lstStyle/>
          <a:p>
            <a:r>
              <a:rPr lang="ja-JP" altLang="en-US" dirty="0">
                <a:latin typeface="BIZ UDゴシック" panose="020B0400000000000000" pitchFamily="49" charset="-128"/>
                <a:ea typeface="BIZ UDゴシック" panose="020B0400000000000000" pitchFamily="49" charset="-128"/>
              </a:rPr>
              <a:t>緊急連絡先</a:t>
            </a:r>
            <a:endParaRPr lang="en-US" altLang="ja-JP" dirty="0">
              <a:latin typeface="BIZ UDゴシック" panose="020B0400000000000000" pitchFamily="49" charset="-128"/>
              <a:ea typeface="BIZ UDゴシック" panose="020B0400000000000000" pitchFamily="49" charset="-128"/>
            </a:endParaRPr>
          </a:p>
          <a:p>
            <a:r>
              <a:rPr lang="ja-JP" altLang="en-US" dirty="0">
                <a:latin typeface="BIZ UDゴシック" panose="020B0400000000000000" pitchFamily="49" charset="-128"/>
                <a:ea typeface="BIZ UDゴシック" panose="020B0400000000000000" pitchFamily="49" charset="-128"/>
              </a:rPr>
              <a:t>１、中日本矯正歯科医会　会長　たにだ矯正歯科　谷田先生</a:t>
            </a:r>
            <a:endParaRPr lang="en-US" altLang="ja-JP" dirty="0">
              <a:latin typeface="BIZ UDゴシック" panose="020B0400000000000000" pitchFamily="49" charset="-128"/>
              <a:ea typeface="BIZ UDゴシック" panose="020B0400000000000000" pitchFamily="49" charset="-128"/>
            </a:endParaRPr>
          </a:p>
          <a:p>
            <a:pPr marL="0" indent="0">
              <a:buNone/>
            </a:pPr>
            <a:r>
              <a:rPr lang="ja-JP" altLang="en-US" dirty="0">
                <a:latin typeface="BIZ UDゴシック" panose="020B0400000000000000" pitchFamily="49" charset="-128"/>
                <a:ea typeface="BIZ UDゴシック" panose="020B0400000000000000" pitchFamily="49" charset="-128"/>
              </a:rPr>
              <a:t>　　　　　　谷田矯正歯科　</a:t>
            </a:r>
            <a:r>
              <a:rPr lang="en-US" altLang="ja-JP" dirty="0">
                <a:latin typeface="BIZ UDゴシック" panose="020B0400000000000000" pitchFamily="49" charset="-128"/>
                <a:ea typeface="BIZ UDゴシック" panose="020B0400000000000000" pitchFamily="49" charset="-128"/>
              </a:rPr>
              <a:t>052</a:t>
            </a:r>
            <a:r>
              <a:rPr lang="ja-JP" altLang="en-US" dirty="0">
                <a:latin typeface="BIZ UDゴシック" panose="020B0400000000000000" pitchFamily="49" charset="-128"/>
                <a:ea typeface="BIZ UDゴシック" panose="020B0400000000000000" pitchFamily="49" charset="-128"/>
              </a:rPr>
              <a:t>（</a:t>
            </a:r>
            <a:r>
              <a:rPr lang="en-US" altLang="ja-JP" dirty="0">
                <a:latin typeface="BIZ UDゴシック" panose="020B0400000000000000" pitchFamily="49" charset="-128"/>
                <a:ea typeface="BIZ UDゴシック" panose="020B0400000000000000" pitchFamily="49" charset="-128"/>
              </a:rPr>
              <a:t>262</a:t>
            </a:r>
            <a:r>
              <a:rPr lang="ja-JP" altLang="en-US" dirty="0">
                <a:latin typeface="BIZ UDゴシック" panose="020B0400000000000000" pitchFamily="49" charset="-128"/>
                <a:ea typeface="BIZ UDゴシック" panose="020B0400000000000000" pitchFamily="49" charset="-128"/>
              </a:rPr>
              <a:t>）</a:t>
            </a:r>
            <a:r>
              <a:rPr lang="en-US" altLang="ja-JP" dirty="0">
                <a:latin typeface="BIZ UDゴシック" panose="020B0400000000000000" pitchFamily="49" charset="-128"/>
                <a:ea typeface="BIZ UDゴシック" panose="020B0400000000000000" pitchFamily="49" charset="-128"/>
              </a:rPr>
              <a:t>8024</a:t>
            </a:r>
            <a:r>
              <a:rPr lang="ja-JP" altLang="en-US" dirty="0">
                <a:latin typeface="BIZ UDゴシック" panose="020B0400000000000000" pitchFamily="49" charset="-128"/>
                <a:ea typeface="BIZ UDゴシック" panose="020B0400000000000000" pitchFamily="49" charset="-128"/>
              </a:rPr>
              <a:t>　携帯電話　</a:t>
            </a:r>
            <a:r>
              <a:rPr lang="en-US" altLang="ja-JP" dirty="0">
                <a:latin typeface="BIZ UDゴシック" panose="020B0400000000000000" pitchFamily="49" charset="-128"/>
                <a:ea typeface="BIZ UDゴシック" panose="020B0400000000000000" pitchFamily="49" charset="-128"/>
              </a:rPr>
              <a:t>000</a:t>
            </a:r>
            <a:r>
              <a:rPr lang="ja-JP" altLang="en-US" dirty="0">
                <a:latin typeface="BIZ UDゴシック" panose="020B0400000000000000" pitchFamily="49" charset="-128"/>
                <a:ea typeface="BIZ UDゴシック" panose="020B0400000000000000" pitchFamily="49" charset="-128"/>
              </a:rPr>
              <a:t>（</a:t>
            </a:r>
            <a:r>
              <a:rPr lang="en-US" altLang="ja-JP" dirty="0">
                <a:latin typeface="BIZ UDゴシック" panose="020B0400000000000000" pitchFamily="49" charset="-128"/>
                <a:ea typeface="BIZ UDゴシック" panose="020B0400000000000000" pitchFamily="49" charset="-128"/>
              </a:rPr>
              <a:t>0000</a:t>
            </a:r>
            <a:r>
              <a:rPr lang="ja-JP" altLang="en-US" dirty="0">
                <a:latin typeface="BIZ UDゴシック" panose="020B0400000000000000" pitchFamily="49" charset="-128"/>
                <a:ea typeface="BIZ UDゴシック" panose="020B0400000000000000" pitchFamily="49" charset="-128"/>
              </a:rPr>
              <a:t>）</a:t>
            </a:r>
            <a:r>
              <a:rPr lang="en-US" altLang="ja-JP" dirty="0">
                <a:latin typeface="BIZ UDゴシック" panose="020B0400000000000000" pitchFamily="49" charset="-128"/>
                <a:ea typeface="BIZ UDゴシック" panose="020B0400000000000000" pitchFamily="49" charset="-128"/>
              </a:rPr>
              <a:t>0000</a:t>
            </a:r>
          </a:p>
          <a:p>
            <a:pPr marL="0" indent="0">
              <a:buNone/>
            </a:pPr>
            <a:r>
              <a:rPr lang="ja-JP" altLang="en-US" dirty="0">
                <a:latin typeface="BIZ UDゴシック" panose="020B0400000000000000" pitchFamily="49" charset="-128"/>
                <a:ea typeface="BIZ UDゴシック" panose="020B0400000000000000" pitchFamily="49" charset="-128"/>
              </a:rPr>
              <a:t>　　　　　　　　　　　共済担当　かわぐち矯正歯科　河口</a:t>
            </a:r>
            <a:endParaRPr lang="en-US" altLang="ja-JP" dirty="0">
              <a:latin typeface="BIZ UDゴシック" panose="020B0400000000000000" pitchFamily="49" charset="-128"/>
              <a:ea typeface="BIZ UDゴシック" panose="020B0400000000000000" pitchFamily="49" charset="-128"/>
            </a:endParaRPr>
          </a:p>
          <a:p>
            <a:pPr marL="0" indent="0">
              <a:buNone/>
            </a:pPr>
            <a:r>
              <a:rPr lang="ja-JP" altLang="en-US" dirty="0">
                <a:latin typeface="BIZ UDゴシック" panose="020B0400000000000000" pitchFamily="49" charset="-128"/>
                <a:ea typeface="BIZ UDゴシック" panose="020B0400000000000000" pitchFamily="49" charset="-128"/>
              </a:rPr>
              <a:t>　　　　かわぐち矯正歯科　</a:t>
            </a:r>
            <a:r>
              <a:rPr lang="en-US" altLang="ja-JP" dirty="0">
                <a:latin typeface="BIZ UDゴシック" panose="020B0400000000000000" pitchFamily="49" charset="-128"/>
                <a:ea typeface="BIZ UDゴシック" panose="020B0400000000000000" pitchFamily="49" charset="-128"/>
              </a:rPr>
              <a:t>058</a:t>
            </a:r>
            <a:r>
              <a:rPr lang="ja-JP" altLang="en-US" dirty="0">
                <a:latin typeface="BIZ UDゴシック" panose="020B0400000000000000" pitchFamily="49" charset="-128"/>
                <a:ea typeface="BIZ UDゴシック" panose="020B0400000000000000" pitchFamily="49" charset="-128"/>
              </a:rPr>
              <a:t>（</a:t>
            </a:r>
            <a:r>
              <a:rPr lang="en-US" altLang="ja-JP" dirty="0">
                <a:latin typeface="BIZ UDゴシック" panose="020B0400000000000000" pitchFamily="49" charset="-128"/>
                <a:ea typeface="BIZ UDゴシック" panose="020B0400000000000000" pitchFamily="49" charset="-128"/>
              </a:rPr>
              <a:t>274</a:t>
            </a:r>
            <a:r>
              <a:rPr lang="ja-JP" altLang="en-US" dirty="0">
                <a:latin typeface="BIZ UDゴシック" panose="020B0400000000000000" pitchFamily="49" charset="-128"/>
                <a:ea typeface="BIZ UDゴシック" panose="020B0400000000000000" pitchFamily="49" charset="-128"/>
              </a:rPr>
              <a:t>）</a:t>
            </a:r>
            <a:r>
              <a:rPr lang="en-US" altLang="ja-JP" dirty="0">
                <a:latin typeface="BIZ UDゴシック" panose="020B0400000000000000" pitchFamily="49" charset="-128"/>
                <a:ea typeface="BIZ UDゴシック" panose="020B0400000000000000" pitchFamily="49" charset="-128"/>
              </a:rPr>
              <a:t>4598</a:t>
            </a:r>
            <a:r>
              <a:rPr lang="ja-JP" altLang="en-US" dirty="0">
                <a:latin typeface="BIZ UDゴシック" panose="020B0400000000000000" pitchFamily="49" charset="-128"/>
                <a:ea typeface="BIZ UDゴシック" panose="020B0400000000000000" pitchFamily="49" charset="-128"/>
              </a:rPr>
              <a:t>　携帯電話　</a:t>
            </a:r>
            <a:r>
              <a:rPr lang="en-US" altLang="ja-JP" dirty="0">
                <a:latin typeface="BIZ UDゴシック" panose="020B0400000000000000" pitchFamily="49" charset="-128"/>
                <a:ea typeface="BIZ UDゴシック" panose="020B0400000000000000" pitchFamily="49" charset="-128"/>
              </a:rPr>
              <a:t>090</a:t>
            </a:r>
            <a:r>
              <a:rPr lang="ja-JP" altLang="en-US" dirty="0">
                <a:latin typeface="BIZ UDゴシック" panose="020B0400000000000000" pitchFamily="49" charset="-128"/>
                <a:ea typeface="BIZ UDゴシック" panose="020B0400000000000000" pitchFamily="49" charset="-128"/>
              </a:rPr>
              <a:t>（</a:t>
            </a:r>
            <a:r>
              <a:rPr lang="en-US" altLang="ja-JP" dirty="0">
                <a:latin typeface="BIZ UDゴシック" panose="020B0400000000000000" pitchFamily="49" charset="-128"/>
                <a:ea typeface="BIZ UDゴシック" panose="020B0400000000000000" pitchFamily="49" charset="-128"/>
              </a:rPr>
              <a:t>8959</a:t>
            </a:r>
            <a:r>
              <a:rPr lang="ja-JP" altLang="en-US" dirty="0">
                <a:latin typeface="BIZ UDゴシック" panose="020B0400000000000000" pitchFamily="49" charset="-128"/>
                <a:ea typeface="BIZ UDゴシック" panose="020B0400000000000000" pitchFamily="49" charset="-128"/>
              </a:rPr>
              <a:t>）</a:t>
            </a:r>
            <a:r>
              <a:rPr lang="en-US" altLang="ja-JP" dirty="0">
                <a:latin typeface="BIZ UDゴシック" panose="020B0400000000000000" pitchFamily="49" charset="-128"/>
                <a:ea typeface="BIZ UDゴシック" panose="020B0400000000000000" pitchFamily="49" charset="-128"/>
              </a:rPr>
              <a:t>6921</a:t>
            </a:r>
          </a:p>
          <a:p>
            <a:r>
              <a:rPr lang="ja-JP" altLang="en-US" dirty="0">
                <a:latin typeface="BIZ UDゴシック" panose="020B0400000000000000" pitchFamily="49" charset="-128"/>
                <a:ea typeface="BIZ UDゴシック" panose="020B0400000000000000" pitchFamily="49" charset="-128"/>
              </a:rPr>
              <a:t>２、日本臨床矯正歯科医会　東海支部　支部長　犬束先生</a:t>
            </a:r>
            <a:endParaRPr lang="en-US" altLang="ja-JP" dirty="0">
              <a:latin typeface="BIZ UDゴシック" panose="020B0400000000000000" pitchFamily="49" charset="-128"/>
              <a:ea typeface="BIZ UDゴシック" panose="020B0400000000000000" pitchFamily="49" charset="-128"/>
            </a:endParaRPr>
          </a:p>
          <a:p>
            <a:pPr marL="0" indent="0">
              <a:buNone/>
            </a:pPr>
            <a:r>
              <a:rPr lang="ja-JP" altLang="en-US" dirty="0">
                <a:latin typeface="BIZ UDゴシック" panose="020B0400000000000000" pitchFamily="49" charset="-128"/>
                <a:ea typeface="BIZ UDゴシック" panose="020B0400000000000000" pitchFamily="49" charset="-128"/>
              </a:rPr>
              <a:t>　　　　いぬづか矯正歯科　</a:t>
            </a:r>
            <a:r>
              <a:rPr lang="en-US" altLang="ja-JP" dirty="0">
                <a:latin typeface="BIZ UDゴシック" panose="020B0400000000000000" pitchFamily="49" charset="-128"/>
                <a:ea typeface="BIZ UDゴシック" panose="020B0400000000000000" pitchFamily="49" charset="-128"/>
              </a:rPr>
              <a:t>0566</a:t>
            </a:r>
            <a:r>
              <a:rPr lang="ja-JP" altLang="en-US" dirty="0">
                <a:latin typeface="BIZ UDゴシック" panose="020B0400000000000000" pitchFamily="49" charset="-128"/>
                <a:ea typeface="BIZ UDゴシック" panose="020B0400000000000000" pitchFamily="49" charset="-128"/>
              </a:rPr>
              <a:t>（</a:t>
            </a:r>
            <a:r>
              <a:rPr lang="en-US" altLang="ja-JP" dirty="0">
                <a:latin typeface="BIZ UDゴシック" panose="020B0400000000000000" pitchFamily="49" charset="-128"/>
                <a:ea typeface="BIZ UDゴシック" panose="020B0400000000000000" pitchFamily="49" charset="-128"/>
              </a:rPr>
              <a:t>96</a:t>
            </a:r>
            <a:r>
              <a:rPr lang="ja-JP" altLang="en-US" dirty="0">
                <a:latin typeface="BIZ UDゴシック" panose="020B0400000000000000" pitchFamily="49" charset="-128"/>
                <a:ea typeface="BIZ UDゴシック" panose="020B0400000000000000" pitchFamily="49" charset="-128"/>
              </a:rPr>
              <a:t>）</a:t>
            </a:r>
            <a:r>
              <a:rPr lang="en-US" altLang="ja-JP" dirty="0">
                <a:latin typeface="BIZ UDゴシック" panose="020B0400000000000000" pitchFamily="49" charset="-128"/>
                <a:ea typeface="BIZ UDゴシック" panose="020B0400000000000000" pitchFamily="49" charset="-128"/>
              </a:rPr>
              <a:t>1088</a:t>
            </a:r>
          </a:p>
          <a:p>
            <a:r>
              <a:rPr lang="ja-JP" altLang="en-US" dirty="0">
                <a:latin typeface="BIZ UDゴシック" panose="020B0400000000000000" pitchFamily="49" charset="-128"/>
                <a:ea typeface="BIZ UDゴシック" panose="020B0400000000000000" pitchFamily="49" charset="-128"/>
              </a:rPr>
              <a:t>３、取引業者　デントオール　岐阜支店　担当　戸田さん</a:t>
            </a:r>
            <a:endParaRPr lang="en-US" altLang="ja-JP" dirty="0">
              <a:latin typeface="BIZ UDゴシック" panose="020B0400000000000000" pitchFamily="49" charset="-128"/>
              <a:ea typeface="BIZ UDゴシック" panose="020B0400000000000000" pitchFamily="49" charset="-128"/>
            </a:endParaRPr>
          </a:p>
          <a:p>
            <a:pPr marL="0" indent="0">
              <a:buNone/>
            </a:pPr>
            <a:r>
              <a:rPr lang="ja-JP" altLang="en-US" dirty="0"/>
              <a:t>　　　　　　　　　　　　　　　</a:t>
            </a:r>
            <a:r>
              <a:rPr lang="en-US" altLang="ja-JP" dirty="0">
                <a:latin typeface="BIZ UDPゴシック" panose="020B0400000000000000" pitchFamily="50" charset="-128"/>
                <a:ea typeface="BIZ UDPゴシック" panose="020B0400000000000000" pitchFamily="50" charset="-128"/>
              </a:rPr>
              <a:t>058-247-3496</a:t>
            </a:r>
            <a:r>
              <a:rPr lang="ja-JP" altLang="en-US" dirty="0">
                <a:latin typeface="BIZ UDPゴシック" panose="020B0400000000000000" pitchFamily="50" charset="-128"/>
                <a:ea typeface="BIZ UDPゴシック" panose="020B0400000000000000" pitchFamily="50" charset="-128"/>
              </a:rPr>
              <a:t>　携帯電話　</a:t>
            </a:r>
            <a:r>
              <a:rPr lang="en-US" altLang="ja-JP" dirty="0">
                <a:latin typeface="BIZ UDPゴシック" panose="020B0400000000000000" pitchFamily="50" charset="-128"/>
                <a:ea typeface="BIZ UDPゴシック" panose="020B0400000000000000" pitchFamily="50" charset="-128"/>
              </a:rPr>
              <a:t>090</a:t>
            </a:r>
            <a:r>
              <a:rPr lang="ja-JP" altLang="en-US" dirty="0">
                <a:latin typeface="BIZ UDPゴシック" panose="020B0400000000000000" pitchFamily="50" charset="-128"/>
                <a:ea typeface="BIZ UDPゴシック" panose="020B0400000000000000" pitchFamily="50" charset="-128"/>
              </a:rPr>
              <a:t>（</a:t>
            </a:r>
            <a:r>
              <a:rPr lang="en-US" altLang="ja-JP" dirty="0">
                <a:latin typeface="BIZ UDPゴシック" panose="020B0400000000000000" pitchFamily="50" charset="-128"/>
                <a:ea typeface="BIZ UDPゴシック" panose="020B0400000000000000" pitchFamily="50" charset="-128"/>
              </a:rPr>
              <a:t>7679</a:t>
            </a:r>
            <a:r>
              <a:rPr lang="ja-JP" altLang="en-US" dirty="0">
                <a:latin typeface="BIZ UDPゴシック" panose="020B0400000000000000" pitchFamily="50" charset="-128"/>
                <a:ea typeface="BIZ UDPゴシック" panose="020B0400000000000000" pitchFamily="50" charset="-128"/>
              </a:rPr>
              <a:t>）</a:t>
            </a:r>
            <a:r>
              <a:rPr lang="en-US" altLang="ja-JP" dirty="0">
                <a:latin typeface="BIZ UDPゴシック" panose="020B0400000000000000" pitchFamily="50" charset="-128"/>
                <a:ea typeface="BIZ UDPゴシック" panose="020B0400000000000000" pitchFamily="50" charset="-128"/>
              </a:rPr>
              <a:t>0684</a:t>
            </a:r>
            <a:endParaRPr lang="ja-JP" altLang="en-US"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4027599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A8D4A7A-3CA0-0B29-D970-C3E9A99A394E}"/>
              </a:ext>
            </a:extLst>
          </p:cNvPr>
          <p:cNvSpPr txBox="1"/>
          <p:nvPr/>
        </p:nvSpPr>
        <p:spPr>
          <a:xfrm>
            <a:off x="473242" y="2588567"/>
            <a:ext cx="11245516" cy="1200329"/>
          </a:xfrm>
          <a:prstGeom prst="rect">
            <a:avLst/>
          </a:prstGeom>
          <a:noFill/>
        </p:spPr>
        <p:txBody>
          <a:bodyPr wrap="square">
            <a:spAutoFit/>
          </a:bodyPr>
          <a:lstStyle/>
          <a:p>
            <a:pPr algn="ctr"/>
            <a:r>
              <a:rPr lang="ja-JP" altLang="en-US" sz="3600" kern="100" dirty="0">
                <a:latin typeface="游明朝" panose="02020400000000000000" pitchFamily="18" charset="-128"/>
                <a:ea typeface="BIZ UDゴシック" panose="020B0400000000000000" pitchFamily="49" charset="-128"/>
                <a:cs typeface="Times New Roman" panose="02020603050405020304" pitchFamily="18" charset="0"/>
              </a:rPr>
              <a:t>うちの場合は、これに追加で</a:t>
            </a:r>
            <a:endParaRPr lang="en-US" altLang="ja-JP" sz="3600" kern="100" dirty="0">
              <a:latin typeface="游明朝" panose="02020400000000000000" pitchFamily="18" charset="-128"/>
              <a:ea typeface="BIZ UDゴシック" panose="020B0400000000000000" pitchFamily="49" charset="-128"/>
              <a:cs typeface="Times New Roman" panose="02020603050405020304" pitchFamily="18" charset="0"/>
            </a:endParaRPr>
          </a:p>
          <a:p>
            <a:pPr algn="ctr"/>
            <a:r>
              <a:rPr lang="ja-JP" altLang="en-US" sz="3600" kern="100" dirty="0">
                <a:latin typeface="游明朝" panose="02020400000000000000" pitchFamily="18" charset="-128"/>
                <a:ea typeface="BIZ UDゴシック" panose="020B0400000000000000" pitchFamily="49" charset="-128"/>
                <a:cs typeface="Times New Roman" panose="02020603050405020304" pitchFamily="18" charset="0"/>
              </a:rPr>
              <a:t>池森先生のところの連絡先が記載されています。</a:t>
            </a:r>
            <a:endParaRPr lang="ja-JP" altLang="ja-JP" sz="36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22371925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ED41066-D260-50F6-6562-15D10B904235}"/>
              </a:ext>
            </a:extLst>
          </p:cNvPr>
          <p:cNvSpPr txBox="1"/>
          <p:nvPr/>
        </p:nvSpPr>
        <p:spPr>
          <a:xfrm>
            <a:off x="1081006" y="1012954"/>
            <a:ext cx="10029987" cy="4832092"/>
          </a:xfrm>
          <a:prstGeom prst="rect">
            <a:avLst/>
          </a:prstGeom>
          <a:noFill/>
        </p:spPr>
        <p:txBody>
          <a:bodyPr wrap="square">
            <a:spAutoFit/>
          </a:bodyPr>
          <a:lstStyle/>
          <a:p>
            <a:pPr lvl="1" algn="just"/>
            <a:r>
              <a:rPr lang="ja-JP" altLang="en-US" sz="2800" kern="100" dirty="0">
                <a:latin typeface="游明朝" panose="02020400000000000000" pitchFamily="18" charset="-128"/>
                <a:ea typeface="BIZ UDゴシック" panose="020B0400000000000000" pitchFamily="49" charset="-128"/>
                <a:cs typeface="Times New Roman" panose="02020603050405020304" pitchFamily="18" charset="0"/>
              </a:rPr>
              <a:t>④</a:t>
            </a:r>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派遣医をどうするか、検討。</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495300" algn="just"/>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中日本</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との協議は</a:t>
            </a:r>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院長、もしくはその家族</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が行います。</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lvl="1" algn="just"/>
            <a:r>
              <a:rPr lang="ja-JP" altLang="en-US" sz="2800" kern="100" dirty="0">
                <a:latin typeface="游明朝" panose="02020400000000000000" pitchFamily="18" charset="-128"/>
                <a:ea typeface="BIZ UDゴシック" panose="020B0400000000000000" pitchFamily="49" charset="-128"/>
                <a:cs typeface="Times New Roman" panose="02020603050405020304" pitchFamily="18" charset="0"/>
              </a:rPr>
              <a:t>⑤</a:t>
            </a:r>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派遣医と打ち合わせ。勤務状況、賃金の折衝</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495300" algn="just"/>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共済担当と</a:t>
            </a:r>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院長、もしくはその家族</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を交えて協議いたします。</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lvl="1" algn="just"/>
            <a:r>
              <a:rPr lang="ja-JP" altLang="en-US" sz="2800" kern="100" dirty="0">
                <a:latin typeface="游明朝" panose="02020400000000000000" pitchFamily="18" charset="-128"/>
                <a:ea typeface="BIZ UDゴシック" panose="020B0400000000000000" pitchFamily="49" charset="-128"/>
                <a:cs typeface="Times New Roman" panose="02020603050405020304" pitchFamily="18" charset="0"/>
              </a:rPr>
              <a:t>⑥</a:t>
            </a:r>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派遣医による治療</a:t>
            </a:r>
            <a:endParaRPr lang="en-US"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endParaRPr>
          </a:p>
          <a:p>
            <a:pPr lvl="1" algn="just"/>
            <a:r>
              <a:rPr lang="ja-JP" altLang="en-US" sz="2800" kern="100" dirty="0">
                <a:latin typeface="游明朝" panose="02020400000000000000" pitchFamily="18" charset="-128"/>
                <a:ea typeface="BIZ UDゴシック" panose="020B0400000000000000" pitchFamily="49" charset="-128"/>
                <a:cs typeface="Times New Roman" panose="02020603050405020304" pitchFamily="18" charset="0"/>
              </a:rPr>
              <a:t>　治療内容は、主に</a:t>
            </a:r>
            <a:r>
              <a:rPr lang="ja-JP" altLang="en-US" sz="2800" kern="100" dirty="0">
                <a:solidFill>
                  <a:srgbClr val="FF0000"/>
                </a:solidFill>
                <a:latin typeface="游明朝" panose="02020400000000000000" pitchFamily="18" charset="-128"/>
                <a:ea typeface="BIZ UDゴシック" panose="020B0400000000000000" pitchFamily="49" charset="-128"/>
                <a:cs typeface="Times New Roman" panose="02020603050405020304" pitchFamily="18" charset="0"/>
              </a:rPr>
              <a:t>経過観察</a:t>
            </a:r>
            <a:r>
              <a:rPr lang="ja-JP" altLang="en-US" sz="2800" kern="100" dirty="0">
                <a:latin typeface="游明朝" panose="02020400000000000000" pitchFamily="18" charset="-128"/>
                <a:ea typeface="BIZ UDゴシック" panose="020B0400000000000000" pitchFamily="49" charset="-128"/>
                <a:cs typeface="Times New Roman" panose="02020603050405020304" pitchFamily="18" charset="0"/>
              </a:rPr>
              <a:t>。</a:t>
            </a:r>
            <a:r>
              <a:rPr lang="ja-JP" altLang="en-US" sz="2800" kern="100" dirty="0">
                <a:solidFill>
                  <a:srgbClr val="FF0000"/>
                </a:solidFill>
                <a:latin typeface="游明朝" panose="02020400000000000000" pitchFamily="18" charset="-128"/>
                <a:ea typeface="BIZ UDゴシック" panose="020B0400000000000000" pitchFamily="49" charset="-128"/>
                <a:cs typeface="Times New Roman" panose="02020603050405020304" pitchFamily="18" charset="0"/>
              </a:rPr>
              <a:t>新たなステップには移行しない。</a:t>
            </a:r>
            <a:endParaRPr lang="ja-JP" altLang="ja-JP" sz="2800" kern="100" dirty="0">
              <a:solidFill>
                <a:srgbClr val="FF0000"/>
              </a:solidFill>
              <a:effectLst/>
              <a:latin typeface="游明朝" panose="02020400000000000000" pitchFamily="18" charset="-128"/>
              <a:ea typeface="游明朝" panose="02020400000000000000" pitchFamily="18" charset="-128"/>
              <a:cs typeface="Times New Roman" panose="02020603050405020304" pitchFamily="18" charset="0"/>
            </a:endParaRPr>
          </a:p>
          <a:p>
            <a:pPr lvl="1" algn="just"/>
            <a:r>
              <a:rPr lang="ja-JP" altLang="en-US" sz="2800" kern="100" dirty="0">
                <a:latin typeface="游明朝" panose="02020400000000000000" pitchFamily="18" charset="-128"/>
                <a:ea typeface="BIZ UDゴシック" panose="020B0400000000000000" pitchFamily="49" charset="-128"/>
                <a:cs typeface="Times New Roman" panose="02020603050405020304" pitchFamily="18" charset="0"/>
              </a:rPr>
              <a:t>⑦</a:t>
            </a:r>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　</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院長復帰</a:t>
            </a:r>
            <a:endParaRPr lang="en-US"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endParaRPr>
          </a:p>
          <a:p>
            <a:pPr lvl="1" algn="just"/>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a:t>
            </a:r>
            <a:r>
              <a:rPr lang="ja-JP" altLang="ja-JP" sz="2800" kern="100" dirty="0">
                <a:effectLst/>
                <a:latin typeface="游明朝" panose="02020400000000000000" pitchFamily="18" charset="-128"/>
                <a:ea typeface="BIZ UDゴシック" panose="020B0400000000000000" pitchFamily="49" charset="-128"/>
                <a:cs typeface="Times New Roman" panose="02020603050405020304" pitchFamily="18" charset="0"/>
              </a:rPr>
              <a:t>病気の程度、けがの程度によっても期間が変わります。</a:t>
            </a:r>
            <a:r>
              <a:rPr lang="ja-JP" altLang="en-US" sz="2800" kern="100" dirty="0">
                <a:effectLst/>
                <a:latin typeface="游明朝" panose="02020400000000000000" pitchFamily="18" charset="-128"/>
                <a:ea typeface="BIZ UDゴシック" panose="020B0400000000000000" pitchFamily="49" charset="-128"/>
                <a:cs typeface="Times New Roman" panose="02020603050405020304" pitchFamily="18" charset="0"/>
              </a:rPr>
              <a:t>）</a:t>
            </a:r>
            <a:endPar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23152807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286AC1-BE5F-18F6-E9A9-06DF1A828248}"/>
              </a:ext>
            </a:extLst>
          </p:cNvPr>
          <p:cNvSpPr>
            <a:spLocks noGrp="1"/>
          </p:cNvSpPr>
          <p:nvPr>
            <p:ph type="title"/>
          </p:nvPr>
        </p:nvSpPr>
        <p:spPr/>
        <p:txBody>
          <a:bodyPr/>
          <a:lstStyle/>
          <a:p>
            <a:r>
              <a:rPr lang="ja-JP" altLang="en-US" dirty="0"/>
              <a:t>まとめ</a:t>
            </a:r>
          </a:p>
        </p:txBody>
      </p:sp>
      <p:sp>
        <p:nvSpPr>
          <p:cNvPr id="3" name="コンテンツ プレースホルダー 2">
            <a:extLst>
              <a:ext uri="{FF2B5EF4-FFF2-40B4-BE49-F238E27FC236}">
                <a16:creationId xmlns:a16="http://schemas.microsoft.com/office/drawing/2014/main" id="{9455D3C0-A1A3-6774-558C-77C49637542C}"/>
              </a:ext>
            </a:extLst>
          </p:cNvPr>
          <p:cNvSpPr>
            <a:spLocks noGrp="1"/>
          </p:cNvSpPr>
          <p:nvPr>
            <p:ph idx="1"/>
          </p:nvPr>
        </p:nvSpPr>
        <p:spPr>
          <a:xfrm>
            <a:off x="1295401" y="2556932"/>
            <a:ext cx="9601196" cy="3555110"/>
          </a:xfrm>
        </p:spPr>
        <p:txBody>
          <a:bodyPr>
            <a:noAutofit/>
          </a:bodyPr>
          <a:lstStyle/>
          <a:p>
            <a:pPr>
              <a:lnSpc>
                <a:spcPct val="150000"/>
              </a:lnSpc>
            </a:pPr>
            <a:r>
              <a:rPr lang="ja-JP" altLang="en-US" sz="2800" dirty="0">
                <a:latin typeface="BIZ UDPゴシック" panose="020B0400000000000000" pitchFamily="50" charset="-128"/>
                <a:ea typeface="BIZ UDPゴシック" panose="020B0400000000000000" pitchFamily="50" charset="-128"/>
              </a:rPr>
              <a:t>中日本矯正歯科医会には病院、患者さん、家族、スタッフを守る共済制度がある。</a:t>
            </a:r>
            <a:endParaRPr lang="en-US" altLang="ja-JP" sz="2800" dirty="0">
              <a:latin typeface="BIZ UDPゴシック" panose="020B0400000000000000" pitchFamily="50" charset="-128"/>
              <a:ea typeface="BIZ UDPゴシック" panose="020B0400000000000000" pitchFamily="50" charset="-128"/>
            </a:endParaRPr>
          </a:p>
          <a:p>
            <a:pPr>
              <a:lnSpc>
                <a:spcPct val="150000"/>
              </a:lnSpc>
            </a:pPr>
            <a:r>
              <a:rPr lang="ja-JP" altLang="en-US" sz="2800" dirty="0">
                <a:latin typeface="BIZ UDPゴシック" panose="020B0400000000000000" pitchFamily="50" charset="-128"/>
                <a:ea typeface="BIZ UDPゴシック" panose="020B0400000000000000" pitchFamily="50" charset="-128"/>
              </a:rPr>
              <a:t>共済の内容は、各病院の院長、その家族、スタッフで確認を。</a:t>
            </a:r>
            <a:endParaRPr lang="en-US" altLang="ja-JP" sz="2800" dirty="0">
              <a:latin typeface="BIZ UDPゴシック" panose="020B0400000000000000" pitchFamily="50" charset="-128"/>
              <a:ea typeface="BIZ UDPゴシック" panose="020B0400000000000000" pitchFamily="50" charset="-128"/>
            </a:endParaRPr>
          </a:p>
          <a:p>
            <a:pPr>
              <a:lnSpc>
                <a:spcPct val="150000"/>
              </a:lnSpc>
            </a:pPr>
            <a:r>
              <a:rPr lang="ja-JP" altLang="en-US" sz="2800" dirty="0">
                <a:latin typeface="BIZ UDPゴシック" panose="020B0400000000000000" pitchFamily="50" charset="-128"/>
                <a:ea typeface="BIZ UDPゴシック" panose="020B0400000000000000" pitchFamily="50" charset="-128"/>
              </a:rPr>
              <a:t>万が一に備えて、シュミレーションをするとよいと考える。</a:t>
            </a:r>
          </a:p>
        </p:txBody>
      </p:sp>
    </p:spTree>
    <p:extLst>
      <p:ext uri="{BB962C8B-B14F-4D97-AF65-F5344CB8AC3E}">
        <p14:creationId xmlns:p14="http://schemas.microsoft.com/office/powerpoint/2010/main" val="20337744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0B622B36-9B51-22DA-6A68-C57083F398BA}"/>
              </a:ext>
            </a:extLst>
          </p:cNvPr>
          <p:cNvSpPr txBox="1"/>
          <p:nvPr/>
        </p:nvSpPr>
        <p:spPr>
          <a:xfrm>
            <a:off x="1857213" y="852606"/>
            <a:ext cx="8477573" cy="5539978"/>
          </a:xfrm>
          <a:prstGeom prst="rect">
            <a:avLst/>
          </a:prstGeom>
          <a:noFill/>
        </p:spPr>
        <p:txBody>
          <a:bodyPr wrap="square">
            <a:spAutoFit/>
          </a:bodyPr>
          <a:lstStyle/>
          <a:p>
            <a:pPr algn="ctr">
              <a:lnSpc>
                <a:spcPct val="150000"/>
              </a:lnSpc>
            </a:pPr>
            <a:r>
              <a:rPr lang="ja-JP" altLang="en-US" sz="4800" dirty="0">
                <a:latin typeface="メイリオ" panose="020B0604030504040204" pitchFamily="50" charset="-128"/>
                <a:ea typeface="メイリオ" panose="020B0604030504040204" pitchFamily="50" charset="-128"/>
              </a:rPr>
              <a:t>万が一がないように、</a:t>
            </a:r>
            <a:endParaRPr lang="en-US" altLang="ja-JP" sz="4800" dirty="0">
              <a:latin typeface="メイリオ" panose="020B0604030504040204" pitchFamily="50" charset="-128"/>
              <a:ea typeface="メイリオ" panose="020B0604030504040204" pitchFamily="50" charset="-128"/>
            </a:endParaRPr>
          </a:p>
          <a:p>
            <a:pPr algn="ctr">
              <a:lnSpc>
                <a:spcPct val="150000"/>
              </a:lnSpc>
            </a:pPr>
            <a:r>
              <a:rPr lang="ja-JP" altLang="en-US" sz="4800" dirty="0">
                <a:latin typeface="メイリオ" panose="020B0604030504040204" pitchFamily="50" charset="-128"/>
                <a:ea typeface="メイリオ" panose="020B0604030504040204" pitchFamily="50" charset="-128"/>
              </a:rPr>
              <a:t>日頃から体調管理、</a:t>
            </a:r>
            <a:endParaRPr lang="en-US" altLang="ja-JP" sz="4800" dirty="0">
              <a:latin typeface="メイリオ" panose="020B0604030504040204" pitchFamily="50" charset="-128"/>
              <a:ea typeface="メイリオ" panose="020B0604030504040204" pitchFamily="50" charset="-128"/>
            </a:endParaRPr>
          </a:p>
          <a:p>
            <a:pPr algn="ctr">
              <a:lnSpc>
                <a:spcPct val="150000"/>
              </a:lnSpc>
            </a:pPr>
            <a:r>
              <a:rPr lang="ja-JP" altLang="en-US" sz="4800" dirty="0">
                <a:latin typeface="メイリオ" panose="020B0604030504040204" pitchFamily="50" charset="-128"/>
                <a:ea typeface="メイリオ" panose="020B0604030504040204" pitchFamily="50" charset="-128"/>
              </a:rPr>
              <a:t>よろしくお願いいたします。</a:t>
            </a:r>
            <a:endParaRPr lang="en-US" altLang="ja-JP" sz="4800" dirty="0">
              <a:latin typeface="メイリオ" panose="020B0604030504040204" pitchFamily="50" charset="-128"/>
              <a:ea typeface="メイリオ" panose="020B0604030504040204" pitchFamily="50" charset="-128"/>
            </a:endParaRPr>
          </a:p>
          <a:p>
            <a:pPr algn="ctr">
              <a:lnSpc>
                <a:spcPct val="150000"/>
              </a:lnSpc>
            </a:pPr>
            <a:r>
              <a:rPr lang="ja-JP" altLang="en-US" sz="4800" dirty="0">
                <a:latin typeface="メイリオ" panose="020B0604030504040204" pitchFamily="50" charset="-128"/>
                <a:ea typeface="メイリオ" panose="020B0604030504040204" pitchFamily="50" charset="-128"/>
              </a:rPr>
              <a:t>なにかありましたら、</a:t>
            </a:r>
            <a:endParaRPr lang="en-US" altLang="ja-JP" sz="4800" dirty="0">
              <a:latin typeface="メイリオ" panose="020B0604030504040204" pitchFamily="50" charset="-128"/>
              <a:ea typeface="メイリオ" panose="020B0604030504040204" pitchFamily="50" charset="-128"/>
            </a:endParaRPr>
          </a:p>
          <a:p>
            <a:pPr algn="ctr">
              <a:lnSpc>
                <a:spcPct val="150000"/>
              </a:lnSpc>
            </a:pPr>
            <a:r>
              <a:rPr lang="ja-JP" altLang="en-US" sz="4800" dirty="0">
                <a:latin typeface="メイリオ" panose="020B0604030504040204" pitchFamily="50" charset="-128"/>
                <a:ea typeface="メイリオ" panose="020B0604030504040204" pitchFamily="50" charset="-128"/>
              </a:rPr>
              <a:t>共済担当、河口まで</a:t>
            </a:r>
          </a:p>
        </p:txBody>
      </p:sp>
    </p:spTree>
    <p:extLst>
      <p:ext uri="{BB962C8B-B14F-4D97-AF65-F5344CB8AC3E}">
        <p14:creationId xmlns:p14="http://schemas.microsoft.com/office/powerpoint/2010/main" val="8476963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0B622B36-9B51-22DA-6A68-C57083F398BA}"/>
              </a:ext>
            </a:extLst>
          </p:cNvPr>
          <p:cNvSpPr txBox="1"/>
          <p:nvPr/>
        </p:nvSpPr>
        <p:spPr>
          <a:xfrm>
            <a:off x="1857213" y="2321004"/>
            <a:ext cx="8477573" cy="2215991"/>
          </a:xfrm>
          <a:prstGeom prst="rect">
            <a:avLst/>
          </a:prstGeom>
          <a:noFill/>
        </p:spPr>
        <p:txBody>
          <a:bodyPr wrap="square">
            <a:spAutoFit/>
          </a:bodyPr>
          <a:lstStyle/>
          <a:p>
            <a:pPr algn="ctr">
              <a:lnSpc>
                <a:spcPct val="150000"/>
              </a:lnSpc>
            </a:pPr>
            <a:r>
              <a:rPr lang="ja-JP" altLang="en-US" sz="4800" dirty="0">
                <a:latin typeface="メイリオ" panose="020B0604030504040204" pitchFamily="50" charset="-128"/>
                <a:ea typeface="メイリオ" panose="020B0604030504040204" pitchFamily="50" charset="-128"/>
              </a:rPr>
              <a:t>ご清聴</a:t>
            </a:r>
            <a:endParaRPr lang="en-US" altLang="ja-JP" sz="4800" dirty="0">
              <a:latin typeface="メイリオ" panose="020B0604030504040204" pitchFamily="50" charset="-128"/>
              <a:ea typeface="メイリオ" panose="020B0604030504040204" pitchFamily="50" charset="-128"/>
            </a:endParaRPr>
          </a:p>
          <a:p>
            <a:pPr algn="ctr">
              <a:lnSpc>
                <a:spcPct val="150000"/>
              </a:lnSpc>
            </a:pPr>
            <a:r>
              <a:rPr lang="ja-JP" altLang="en-US" sz="4800" dirty="0">
                <a:latin typeface="メイリオ" panose="020B0604030504040204" pitchFamily="50" charset="-128"/>
                <a:ea typeface="メイリオ" panose="020B0604030504040204" pitchFamily="50" charset="-128"/>
              </a:rPr>
              <a:t>ありがとうございました。</a:t>
            </a:r>
          </a:p>
        </p:txBody>
      </p:sp>
    </p:spTree>
    <p:extLst>
      <p:ext uri="{BB962C8B-B14F-4D97-AF65-F5344CB8AC3E}">
        <p14:creationId xmlns:p14="http://schemas.microsoft.com/office/powerpoint/2010/main" val="184081137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オーガニック">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43955</TotalTime>
  <Words>4090</Words>
  <Application>Microsoft Office PowerPoint</Application>
  <PresentationFormat>ワイド画面</PresentationFormat>
  <Paragraphs>290</Paragraphs>
  <Slides>74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74</vt:i4>
      </vt:variant>
    </vt:vector>
  </HeadingPairs>
  <TitlesOfParts>
    <vt:vector size="82" baseType="lpstr">
      <vt:lpstr>BIZ UDPゴシック</vt:lpstr>
      <vt:lpstr>BIZ UDゴシック</vt:lpstr>
      <vt:lpstr>メイリオ</vt:lpstr>
      <vt:lpstr>游明朝</vt:lpstr>
      <vt:lpstr>Arial</vt:lpstr>
      <vt:lpstr>Franklin Gothic Book</vt:lpstr>
      <vt:lpstr>Garamond</vt:lpstr>
      <vt:lpstr>オーガニック</vt:lpstr>
      <vt:lpstr>共済制度 ー　万が一のために　ー　　</vt:lpstr>
      <vt:lpstr>いきなりですが、</vt:lpstr>
      <vt:lpstr>共済制度とは</vt:lpstr>
      <vt:lpstr>共済制度</vt:lpstr>
      <vt:lpstr>共済制度</vt:lpstr>
      <vt:lpstr>　共済制度 （万が一の場合、考えなければならないこと）</vt:lpstr>
      <vt:lpstr>　共済制度 （万が一の場合、考えなければならないこと）</vt:lpstr>
      <vt:lpstr>共済マニュアル</vt:lpstr>
      <vt:lpstr>共済制度の種類</vt:lpstr>
      <vt:lpstr>第一共済</vt:lpstr>
      <vt:lpstr>第一共済制度（個人開業）</vt:lpstr>
      <vt:lpstr>第一共済制度（個人開業）</vt:lpstr>
      <vt:lpstr>矯正基本料金の精算</vt:lpstr>
      <vt:lpstr>PowerPoint プレゼンテーション</vt:lpstr>
      <vt:lpstr>矯正基本料金の精算</vt:lpstr>
      <vt:lpstr>矯正基本料金の精算</vt:lpstr>
      <vt:lpstr>第一共済制度（法人開業）</vt:lpstr>
      <vt:lpstr>矯正基本料金の精算</vt:lpstr>
      <vt:lpstr>矯正基本料金の精算</vt:lpstr>
      <vt:lpstr>治療継続先の紹介の義務</vt:lpstr>
      <vt:lpstr>治療継続先の紹介</vt:lpstr>
      <vt:lpstr>第一共済制度</vt:lpstr>
      <vt:lpstr>矯正基本料金の精算</vt:lpstr>
      <vt:lpstr>第二共済</vt:lpstr>
      <vt:lpstr>第二共済制度</vt:lpstr>
      <vt:lpstr>第二共済制度</vt:lpstr>
      <vt:lpstr>第二共済制度</vt:lpstr>
      <vt:lpstr>共済制度は？</vt:lpstr>
      <vt:lpstr>一旦。まとめますと、</vt:lpstr>
      <vt:lpstr>共済について</vt:lpstr>
      <vt:lpstr>共済について</vt:lpstr>
      <vt:lpstr>共済とは？</vt:lpstr>
      <vt:lpstr>第一共済</vt:lpstr>
      <vt:lpstr>第一共済</vt:lpstr>
      <vt:lpstr>第一共済</vt:lpstr>
      <vt:lpstr>第一共済</vt:lpstr>
      <vt:lpstr>第一共済</vt:lpstr>
      <vt:lpstr>第一共済</vt:lpstr>
      <vt:lpstr>第一共済</vt:lpstr>
      <vt:lpstr>第二共済</vt:lpstr>
      <vt:lpstr>第二共済</vt:lpstr>
      <vt:lpstr>第二共済</vt:lpstr>
      <vt:lpstr>第二共済</vt:lpstr>
      <vt:lpstr>第二共済</vt:lpstr>
      <vt:lpstr>第二共済</vt:lpstr>
      <vt:lpstr>共済の目的</vt:lpstr>
      <vt:lpstr>患者様のための共済</vt:lpstr>
      <vt:lpstr>病院のための共済</vt:lpstr>
      <vt:lpstr>院長家族のための共済</vt:lpstr>
      <vt:lpstr>スタッフのための共済</vt:lpstr>
      <vt:lpstr>スタッフのための共済</vt:lpstr>
      <vt:lpstr>スタッフのための共済</vt:lpstr>
      <vt:lpstr>共済のシミュレーション</vt:lpstr>
      <vt:lpstr>共済のシミュレーション</vt:lpstr>
      <vt:lpstr>第一共済シュミレーション</vt:lpstr>
      <vt:lpstr>第一共済シュミレーション</vt:lpstr>
      <vt:lpstr>共済シュミレーション</vt:lpstr>
      <vt:lpstr>院長急死　例１</vt:lpstr>
      <vt:lpstr>院長急死　例２</vt:lpstr>
      <vt:lpstr>院長急死　例３</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二次共済シミュレーション</vt:lpstr>
      <vt:lpstr>二次共済シミュレーション</vt:lpstr>
      <vt:lpstr>PowerPoint プレゼンテーション</vt:lpstr>
      <vt:lpstr>緊急の連絡先をまとめておく</vt:lpstr>
      <vt:lpstr>PowerPoint プレゼンテーション</vt:lpstr>
      <vt:lpstr>PowerPoint プレゼンテーション</vt:lpstr>
      <vt:lpstr>まとめ</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共済制度 ー　万が一のために　ー　　</dc:title>
  <dc:creator>忠睦 河口</dc:creator>
  <cp:lastModifiedBy>忠睦 河口</cp:lastModifiedBy>
  <cp:revision>7</cp:revision>
  <dcterms:created xsi:type="dcterms:W3CDTF">2023-12-18T00:53:29Z</dcterms:created>
  <dcterms:modified xsi:type="dcterms:W3CDTF">2024-09-01T23:19:23Z</dcterms:modified>
</cp:coreProperties>
</file>